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2"/>
  </p:handoutMasterIdLst>
  <p:sldIdLst>
    <p:sldId id="256" r:id="rId2"/>
    <p:sldId id="257" r:id="rId3"/>
    <p:sldId id="280" r:id="rId4"/>
    <p:sldId id="279" r:id="rId5"/>
    <p:sldId id="278" r:id="rId6"/>
    <p:sldId id="258" r:id="rId7"/>
    <p:sldId id="259" r:id="rId8"/>
    <p:sldId id="313" r:id="rId9"/>
    <p:sldId id="261" r:id="rId10"/>
    <p:sldId id="262" r:id="rId11"/>
    <p:sldId id="311" r:id="rId12"/>
    <p:sldId id="312" r:id="rId13"/>
    <p:sldId id="270" r:id="rId14"/>
    <p:sldId id="302" r:id="rId15"/>
    <p:sldId id="264" r:id="rId16"/>
    <p:sldId id="303" r:id="rId17"/>
    <p:sldId id="304" r:id="rId18"/>
    <p:sldId id="305" r:id="rId19"/>
    <p:sldId id="272" r:id="rId20"/>
    <p:sldId id="271" r:id="rId21"/>
    <p:sldId id="266" r:id="rId22"/>
    <p:sldId id="268" r:id="rId23"/>
    <p:sldId id="269" r:id="rId24"/>
    <p:sldId id="273" r:id="rId25"/>
    <p:sldId id="274" r:id="rId26"/>
    <p:sldId id="306" r:id="rId27"/>
    <p:sldId id="307" r:id="rId28"/>
    <p:sldId id="308" r:id="rId29"/>
    <p:sldId id="309" r:id="rId30"/>
    <p:sldId id="281" r:id="rId31"/>
    <p:sldId id="275" r:id="rId32"/>
    <p:sldId id="282" r:id="rId33"/>
    <p:sldId id="283" r:id="rId34"/>
    <p:sldId id="285" r:id="rId35"/>
    <p:sldId id="286" r:id="rId36"/>
    <p:sldId id="284" r:id="rId37"/>
    <p:sldId id="287" r:id="rId38"/>
    <p:sldId id="289" r:id="rId39"/>
    <p:sldId id="290" r:id="rId40"/>
    <p:sldId id="310" r:id="rId41"/>
    <p:sldId id="299" r:id="rId42"/>
    <p:sldId id="301" r:id="rId43"/>
    <p:sldId id="314" r:id="rId44"/>
    <p:sldId id="291" r:id="rId45"/>
    <p:sldId id="277" r:id="rId46"/>
    <p:sldId id="295" r:id="rId47"/>
    <p:sldId id="293" r:id="rId48"/>
    <p:sldId id="296" r:id="rId49"/>
    <p:sldId id="297" r:id="rId50"/>
    <p:sldId id="298" r:id="rId51"/>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51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96259" name="Rectangle 3"/>
          <p:cNvSpPr>
            <a:spLocks noGrp="1" noChangeArrowheads="1"/>
          </p:cNvSpPr>
          <p:nvPr>
            <p:ph type="dt" sz="quarter" idx="1"/>
          </p:nvPr>
        </p:nvSpPr>
        <p:spPr bwMode="auto">
          <a:xfrm>
            <a:off x="5180013"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96260" name="Rectangle 4"/>
          <p:cNvSpPr>
            <a:spLocks noGrp="1" noChangeArrowheads="1"/>
          </p:cNvSpPr>
          <p:nvPr>
            <p:ph type="ftr" sz="quarter" idx="2"/>
          </p:nvPr>
        </p:nvSpPr>
        <p:spPr bwMode="auto">
          <a:xfrm>
            <a:off x="0"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96261" name="Rectangle 5"/>
          <p:cNvSpPr>
            <a:spLocks noGrp="1" noChangeArrowheads="1"/>
          </p:cNvSpPr>
          <p:nvPr>
            <p:ph type="sldNum" sz="quarter" idx="3"/>
          </p:nvPr>
        </p:nvSpPr>
        <p:spPr bwMode="auto">
          <a:xfrm>
            <a:off x="5180013"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2444547-27CA-4FBA-BF8C-B131A1425E8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C30F81-3AE7-4118-89BF-B8DD2CE1125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5B37EA-50C1-4AE0-A55C-061BB430D0E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F8E258-F913-4155-8215-2D81709A3C2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8596F5-58BF-4047-B85F-30A40B1B41A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8BCEE54-77BC-4EFC-A587-5E8F3792B5A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D01509C-7599-4685-8BEE-DF4862F8DAF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1A06436-A9AF-437D-9FE8-BD423080A0F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1927AF-C9AD-4BF6-8ED8-8EA50607F64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E83B55-BE6F-460F-BAA2-C080F2B3640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FD3EDE-726E-4A4F-B1E0-D970458F843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6C8939-3057-4DA7-9B04-8E4F7F1390E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42DF5C-76B3-4876-80C9-E33C3CEDF69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D23AC51F-D9ED-4E94-B10C-2C4207768A0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astro.uiuc.edu/projects/data/Retrograd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walter-fendt.de/ph14e/keplerlaw2.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hyperlink" Target="http://www.fourmilab.ch/gravitation/orbit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71600"/>
            <a:ext cx="7772400" cy="2514600"/>
          </a:xfrm>
        </p:spPr>
        <p:txBody>
          <a:bodyPr/>
          <a:lstStyle/>
          <a:p>
            <a:pPr eaLnBrk="1" hangingPunct="1"/>
            <a:r>
              <a:rPr lang="en-US" smtClean="0"/>
              <a:t>More Light, History, Gravity,</a:t>
            </a:r>
            <a:br>
              <a:rPr lang="en-US" smtClean="0"/>
            </a:br>
            <a:r>
              <a:rPr lang="en-US" smtClean="0"/>
              <a:t>Distance, Relativity,</a:t>
            </a:r>
            <a:br>
              <a:rPr lang="en-US" smtClean="0"/>
            </a:br>
            <a:r>
              <a:rPr lang="en-US" smtClean="0"/>
              <a:t>and Space-time</a:t>
            </a:r>
          </a:p>
        </p:txBody>
      </p:sp>
      <p:sp>
        <p:nvSpPr>
          <p:cNvPr id="2051" name="Rectangle 3"/>
          <p:cNvSpPr>
            <a:spLocks noGrp="1" noChangeArrowheads="1"/>
          </p:cNvSpPr>
          <p:nvPr>
            <p:ph type="subTitle"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t>Star Color and Temperature</a:t>
            </a:r>
          </a:p>
        </p:txBody>
      </p:sp>
      <p:sp>
        <p:nvSpPr>
          <p:cNvPr id="3075" name="Rectangle 3"/>
          <p:cNvSpPr>
            <a:spLocks noGrp="1" noChangeArrowheads="1"/>
          </p:cNvSpPr>
          <p:nvPr>
            <p:ph type="body" idx="1"/>
          </p:nvPr>
        </p:nvSpPr>
        <p:spPr/>
        <p:txBody>
          <a:bodyPr/>
          <a:lstStyle/>
          <a:p>
            <a:pPr eaLnBrk="1" hangingPunct="1"/>
            <a:r>
              <a:rPr lang="en-US" smtClean="0"/>
              <a:t>The hotter a star is, the brighter it is.</a:t>
            </a:r>
          </a:p>
          <a:p>
            <a:pPr eaLnBrk="1" hangingPunct="1"/>
            <a:r>
              <a:rPr lang="en-US" smtClean="0"/>
              <a:t>A star’s color depends on its temperature:</a:t>
            </a:r>
          </a:p>
          <a:p>
            <a:pPr lvl="1" eaLnBrk="1" hangingPunct="1">
              <a:buFont typeface="Wingdings" pitchFamily="2" charset="2"/>
              <a:buChar char="Ø"/>
            </a:pPr>
            <a:r>
              <a:rPr lang="en-US" smtClean="0"/>
              <a:t>Hotter temperature = higher energy = shorter wavelength light = blue color and UV.</a:t>
            </a:r>
          </a:p>
          <a:p>
            <a:pPr lvl="1" eaLnBrk="1" hangingPunct="1">
              <a:buFont typeface="Wingdings" pitchFamily="2" charset="2"/>
              <a:buChar char="Ø"/>
            </a:pPr>
            <a:r>
              <a:rPr lang="en-US" smtClean="0"/>
              <a:t>Cooler temperature = lower energy = longer wavelength light = red color and IR.</a:t>
            </a:r>
          </a:p>
          <a:p>
            <a:pPr lvl="1" eaLnBrk="1" hangingPunct="1">
              <a:buFont typeface="Wingdings" pitchFamily="2" charset="2"/>
              <a:buChar char="Ø"/>
            </a:pPr>
            <a:r>
              <a:rPr lang="en-US" smtClean="0"/>
              <a:t>Our Sun is “medium” temperature, so it looks yellow-orange to us.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868362"/>
          </a:xfrm>
        </p:spPr>
        <p:txBody>
          <a:bodyPr/>
          <a:lstStyle/>
          <a:p>
            <a:pPr eaLnBrk="1" hangingPunct="1"/>
            <a:r>
              <a:rPr lang="en-US" smtClean="0"/>
              <a:t>Hot Blue Stars – the Pleiades</a:t>
            </a:r>
          </a:p>
        </p:txBody>
      </p:sp>
      <p:pic>
        <p:nvPicPr>
          <p:cNvPr id="4099" name="Picture 4" descr="pleiades"/>
          <p:cNvPicPr>
            <a:picLocks noChangeAspect="1" noChangeArrowheads="1"/>
          </p:cNvPicPr>
          <p:nvPr>
            <p:ph idx="1"/>
          </p:nvPr>
        </p:nvPicPr>
        <p:blipFill>
          <a:blip r:embed="rId2"/>
          <a:srcRect b="13992"/>
          <a:stretch>
            <a:fillRect/>
          </a:stretch>
        </p:blipFill>
        <p:spPr>
          <a:xfrm>
            <a:off x="1066800" y="1219200"/>
            <a:ext cx="6973888" cy="6061075"/>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“Cool” Red Giant</a:t>
            </a:r>
          </a:p>
        </p:txBody>
      </p:sp>
      <p:pic>
        <p:nvPicPr>
          <p:cNvPr id="5123" name="Picture 4" descr="slide22"/>
          <p:cNvPicPr>
            <a:picLocks noChangeAspect="1" noChangeArrowheads="1"/>
          </p:cNvPicPr>
          <p:nvPr>
            <p:ph idx="1"/>
          </p:nvPr>
        </p:nvPicPr>
        <p:blipFill>
          <a:blip r:embed="rId2"/>
          <a:srcRect/>
          <a:stretch>
            <a:fillRect/>
          </a:stretch>
        </p:blipFill>
        <p:spPr>
          <a:xfrm>
            <a:off x="838200" y="1185863"/>
            <a:ext cx="7769225" cy="5824537"/>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title"/>
          </p:nvPr>
        </p:nvSpPr>
        <p:spPr>
          <a:xfrm>
            <a:off x="457200" y="0"/>
            <a:ext cx="8229600" cy="914400"/>
          </a:xfrm>
        </p:spPr>
        <p:txBody>
          <a:bodyPr/>
          <a:lstStyle/>
          <a:p>
            <a:pPr eaLnBrk="1" hangingPunct="1"/>
            <a:r>
              <a:rPr lang="en-US" smtClean="0"/>
              <a:t>Our Sun</a:t>
            </a:r>
          </a:p>
        </p:txBody>
      </p:sp>
      <p:pic>
        <p:nvPicPr>
          <p:cNvPr id="6147" name="Picture 4" descr="sun"/>
          <p:cNvPicPr>
            <a:picLocks noChangeAspect="1" noChangeArrowheads="1"/>
          </p:cNvPicPr>
          <p:nvPr>
            <p:ph idx="1"/>
          </p:nvPr>
        </p:nvPicPr>
        <p:blipFill>
          <a:blip r:embed="rId2"/>
          <a:srcRect/>
          <a:stretch>
            <a:fillRect/>
          </a:stretch>
        </p:blipFill>
        <p:spPr>
          <a:xfrm>
            <a:off x="1485900" y="990600"/>
            <a:ext cx="5905500" cy="5905500"/>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Spectrum and Spectral Lines</a:t>
            </a:r>
          </a:p>
        </p:txBody>
      </p:sp>
      <p:sp>
        <p:nvSpPr>
          <p:cNvPr id="7171" name="Rectangle 3"/>
          <p:cNvSpPr>
            <a:spLocks noGrp="1" noChangeArrowheads="1"/>
          </p:cNvSpPr>
          <p:nvPr>
            <p:ph type="body" idx="1"/>
          </p:nvPr>
        </p:nvSpPr>
        <p:spPr>
          <a:xfrm>
            <a:off x="457200" y="1600200"/>
            <a:ext cx="8229600" cy="5029200"/>
          </a:xfrm>
        </p:spPr>
        <p:txBody>
          <a:bodyPr/>
          <a:lstStyle/>
          <a:p>
            <a:pPr eaLnBrk="1" hangingPunct="1">
              <a:lnSpc>
                <a:spcPct val="90000"/>
              </a:lnSpc>
            </a:pPr>
            <a:r>
              <a:rPr lang="en-US" smtClean="0"/>
              <a:t>Continuous spectrum – star emits light at all wavelengths.</a:t>
            </a:r>
          </a:p>
          <a:p>
            <a:pPr eaLnBrk="1" hangingPunct="1">
              <a:lnSpc>
                <a:spcPct val="90000"/>
              </a:lnSpc>
            </a:pPr>
            <a:r>
              <a:rPr lang="en-US" smtClean="0"/>
              <a:t>Spectral lines – each chemical element has its own unique set of spectral lines.</a:t>
            </a:r>
          </a:p>
          <a:p>
            <a:pPr eaLnBrk="1" hangingPunct="1">
              <a:lnSpc>
                <a:spcPct val="90000"/>
              </a:lnSpc>
            </a:pPr>
            <a:r>
              <a:rPr lang="en-US" smtClean="0"/>
              <a:t>Two kinds of spectral lines:</a:t>
            </a:r>
          </a:p>
          <a:p>
            <a:pPr lvl="1" eaLnBrk="1" hangingPunct="1">
              <a:lnSpc>
                <a:spcPct val="90000"/>
              </a:lnSpc>
              <a:buFont typeface="Wingdings" pitchFamily="2" charset="2"/>
              <a:buChar char="Ø"/>
            </a:pPr>
            <a:r>
              <a:rPr lang="en-US" smtClean="0"/>
              <a:t>Absorption lines</a:t>
            </a:r>
          </a:p>
          <a:p>
            <a:pPr lvl="1" eaLnBrk="1" hangingPunct="1">
              <a:lnSpc>
                <a:spcPct val="90000"/>
              </a:lnSpc>
              <a:buFont typeface="Wingdings" pitchFamily="2" charset="2"/>
              <a:buChar char="Ø"/>
            </a:pPr>
            <a:r>
              <a:rPr lang="en-US" smtClean="0"/>
              <a:t>Emission lines</a:t>
            </a:r>
          </a:p>
          <a:p>
            <a:pPr eaLnBrk="1" hangingPunct="1">
              <a:lnSpc>
                <a:spcPct val="90000"/>
              </a:lnSpc>
            </a:pPr>
            <a:r>
              <a:rPr lang="en-US" smtClean="0"/>
              <a:t>Spectral lines are caused when atoms of gas absorb or emit photons (light particles).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76200"/>
            <a:ext cx="8229600" cy="762000"/>
          </a:xfrm>
        </p:spPr>
        <p:txBody>
          <a:bodyPr/>
          <a:lstStyle/>
          <a:p>
            <a:pPr eaLnBrk="1" hangingPunct="1"/>
            <a:r>
              <a:rPr lang="en-US" sz="4000" smtClean="0"/>
              <a:t>Elements in Stars and Gas Clouds</a:t>
            </a:r>
          </a:p>
        </p:txBody>
      </p:sp>
      <p:sp>
        <p:nvSpPr>
          <p:cNvPr id="8195" name="Rectangle 3"/>
          <p:cNvSpPr>
            <a:spLocks noGrp="1" noChangeArrowheads="1"/>
          </p:cNvSpPr>
          <p:nvPr>
            <p:ph type="body" idx="1"/>
          </p:nvPr>
        </p:nvSpPr>
        <p:spPr>
          <a:xfrm>
            <a:off x="0" y="990600"/>
            <a:ext cx="9144000" cy="1295400"/>
          </a:xfrm>
        </p:spPr>
        <p:txBody>
          <a:bodyPr/>
          <a:lstStyle/>
          <a:p>
            <a:pPr eaLnBrk="1" hangingPunct="1">
              <a:lnSpc>
                <a:spcPct val="90000"/>
              </a:lnSpc>
            </a:pPr>
            <a:r>
              <a:rPr lang="en-US" sz="2800" smtClean="0"/>
              <a:t>Determined by using a spectrograph.  Each element gives off a characteristic set of lines.  See the figure on page 105 of your textbook. </a:t>
            </a:r>
          </a:p>
          <a:p>
            <a:pPr eaLnBrk="1" hangingPunct="1">
              <a:lnSpc>
                <a:spcPct val="90000"/>
              </a:lnSpc>
            </a:pPr>
            <a:endParaRPr lang="en-US" sz="2800" smtClean="0"/>
          </a:p>
        </p:txBody>
      </p:sp>
      <p:pic>
        <p:nvPicPr>
          <p:cNvPr id="8196" name="Picture 4" descr="spectracontinuuous"/>
          <p:cNvPicPr>
            <a:picLocks noChangeAspect="1" noChangeArrowheads="1"/>
          </p:cNvPicPr>
          <p:nvPr/>
        </p:nvPicPr>
        <p:blipFill>
          <a:blip r:embed="rId2"/>
          <a:srcRect/>
          <a:stretch>
            <a:fillRect/>
          </a:stretch>
        </p:blipFill>
        <p:spPr bwMode="auto">
          <a:xfrm>
            <a:off x="0" y="2593975"/>
            <a:ext cx="6477000" cy="1182688"/>
          </a:xfrm>
          <a:prstGeom prst="rect">
            <a:avLst/>
          </a:prstGeom>
          <a:noFill/>
          <a:ln w="9525">
            <a:noFill/>
            <a:miter lim="800000"/>
            <a:headEnd/>
            <a:tailEnd/>
          </a:ln>
        </p:spPr>
      </p:pic>
      <p:pic>
        <p:nvPicPr>
          <p:cNvPr id="8197" name="Picture 5" descr="spectra_absortion"/>
          <p:cNvPicPr>
            <a:picLocks noChangeAspect="1" noChangeArrowheads="1"/>
          </p:cNvPicPr>
          <p:nvPr/>
        </p:nvPicPr>
        <p:blipFill>
          <a:blip r:embed="rId3"/>
          <a:srcRect/>
          <a:stretch>
            <a:fillRect/>
          </a:stretch>
        </p:blipFill>
        <p:spPr bwMode="auto">
          <a:xfrm>
            <a:off x="0" y="4191000"/>
            <a:ext cx="6477000" cy="809625"/>
          </a:xfrm>
          <a:prstGeom prst="rect">
            <a:avLst/>
          </a:prstGeom>
          <a:noFill/>
          <a:ln w="9525">
            <a:noFill/>
            <a:miter lim="800000"/>
            <a:headEnd/>
            <a:tailEnd/>
          </a:ln>
        </p:spPr>
      </p:pic>
      <p:pic>
        <p:nvPicPr>
          <p:cNvPr id="8198" name="Picture 6" descr="spectra_emission"/>
          <p:cNvPicPr>
            <a:picLocks noChangeAspect="1" noChangeArrowheads="1"/>
          </p:cNvPicPr>
          <p:nvPr/>
        </p:nvPicPr>
        <p:blipFill>
          <a:blip r:embed="rId4"/>
          <a:srcRect/>
          <a:stretch>
            <a:fillRect/>
          </a:stretch>
        </p:blipFill>
        <p:spPr bwMode="auto">
          <a:xfrm>
            <a:off x="0" y="5791200"/>
            <a:ext cx="6477000" cy="809625"/>
          </a:xfrm>
          <a:prstGeom prst="rect">
            <a:avLst/>
          </a:prstGeom>
          <a:noFill/>
          <a:ln w="9525">
            <a:noFill/>
            <a:miter lim="800000"/>
            <a:headEnd/>
            <a:tailEnd/>
          </a:ln>
        </p:spPr>
      </p:pic>
      <p:sp>
        <p:nvSpPr>
          <p:cNvPr id="8199" name="Text Box 7"/>
          <p:cNvSpPr txBox="1">
            <a:spLocks noChangeArrowheads="1"/>
          </p:cNvSpPr>
          <p:nvPr/>
        </p:nvSpPr>
        <p:spPr bwMode="auto">
          <a:xfrm>
            <a:off x="7680325" y="2703513"/>
            <a:ext cx="184150" cy="366712"/>
          </a:xfrm>
          <a:prstGeom prst="rect">
            <a:avLst/>
          </a:prstGeom>
          <a:noFill/>
          <a:ln w="9525">
            <a:noFill/>
            <a:miter lim="800000"/>
            <a:headEnd/>
            <a:tailEnd/>
          </a:ln>
        </p:spPr>
        <p:txBody>
          <a:bodyPr wrap="none">
            <a:spAutoFit/>
          </a:bodyPr>
          <a:lstStyle/>
          <a:p>
            <a:endParaRPr lang="en-US"/>
          </a:p>
        </p:txBody>
      </p:sp>
      <p:sp>
        <p:nvSpPr>
          <p:cNvPr id="8200" name="Text Box 8"/>
          <p:cNvSpPr txBox="1">
            <a:spLocks noChangeArrowheads="1"/>
          </p:cNvSpPr>
          <p:nvPr/>
        </p:nvSpPr>
        <p:spPr bwMode="auto">
          <a:xfrm>
            <a:off x="6553200" y="2667000"/>
            <a:ext cx="2343150" cy="641350"/>
          </a:xfrm>
          <a:prstGeom prst="rect">
            <a:avLst/>
          </a:prstGeom>
          <a:noFill/>
          <a:ln w="9525">
            <a:noFill/>
            <a:miter lim="800000"/>
            <a:headEnd/>
            <a:tailEnd/>
          </a:ln>
        </p:spPr>
        <p:txBody>
          <a:bodyPr wrap="none">
            <a:spAutoFit/>
          </a:bodyPr>
          <a:lstStyle/>
          <a:p>
            <a:r>
              <a:rPr lang="en-US"/>
              <a:t>Continuous spectrum</a:t>
            </a:r>
          </a:p>
          <a:p>
            <a:r>
              <a:rPr lang="en-US"/>
              <a:t>from a star</a:t>
            </a:r>
          </a:p>
        </p:txBody>
      </p:sp>
      <p:sp>
        <p:nvSpPr>
          <p:cNvPr id="8201" name="Text Box 9"/>
          <p:cNvSpPr txBox="1">
            <a:spLocks noChangeArrowheads="1"/>
          </p:cNvSpPr>
          <p:nvPr/>
        </p:nvSpPr>
        <p:spPr bwMode="auto">
          <a:xfrm>
            <a:off x="6629400" y="4114800"/>
            <a:ext cx="2305050" cy="915988"/>
          </a:xfrm>
          <a:prstGeom prst="rect">
            <a:avLst/>
          </a:prstGeom>
          <a:noFill/>
          <a:ln w="9525">
            <a:noFill/>
            <a:miter lim="800000"/>
            <a:headEnd/>
            <a:tailEnd/>
          </a:ln>
        </p:spPr>
        <p:txBody>
          <a:bodyPr wrap="none">
            <a:spAutoFit/>
          </a:bodyPr>
          <a:lstStyle/>
          <a:p>
            <a:r>
              <a:rPr lang="en-US"/>
              <a:t>Absorption lines –</a:t>
            </a:r>
          </a:p>
          <a:p>
            <a:r>
              <a:rPr lang="en-US"/>
              <a:t>starlight passes</a:t>
            </a:r>
          </a:p>
          <a:p>
            <a:r>
              <a:rPr lang="en-US"/>
              <a:t>through gas in space</a:t>
            </a:r>
          </a:p>
        </p:txBody>
      </p:sp>
      <p:sp>
        <p:nvSpPr>
          <p:cNvPr id="8202" name="Text Box 10"/>
          <p:cNvSpPr txBox="1">
            <a:spLocks noChangeArrowheads="1"/>
          </p:cNvSpPr>
          <p:nvPr/>
        </p:nvSpPr>
        <p:spPr bwMode="auto">
          <a:xfrm>
            <a:off x="6553200" y="5715000"/>
            <a:ext cx="2559050" cy="915988"/>
          </a:xfrm>
          <a:prstGeom prst="rect">
            <a:avLst/>
          </a:prstGeom>
          <a:noFill/>
          <a:ln w="9525">
            <a:noFill/>
            <a:miter lim="800000"/>
            <a:headEnd/>
            <a:tailEnd/>
          </a:ln>
        </p:spPr>
        <p:txBody>
          <a:bodyPr wrap="none">
            <a:spAutoFit/>
          </a:bodyPr>
          <a:lstStyle/>
          <a:p>
            <a:r>
              <a:rPr lang="en-US"/>
              <a:t>Emission lines –</a:t>
            </a:r>
          </a:p>
          <a:p>
            <a:r>
              <a:rPr lang="en-US"/>
              <a:t>the same gas against</a:t>
            </a:r>
          </a:p>
          <a:p>
            <a:r>
              <a:rPr lang="en-US"/>
              <a:t>a cold dark background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title"/>
          </p:nvPr>
        </p:nvSpPr>
        <p:spPr/>
        <p:txBody>
          <a:bodyPr/>
          <a:lstStyle/>
          <a:p>
            <a:pPr eaLnBrk="1" hangingPunct="1"/>
            <a:r>
              <a:rPr lang="en-US" sz="3600" smtClean="0"/>
              <a:t>Absorption Lines and Emission Lines</a:t>
            </a:r>
          </a:p>
        </p:txBody>
      </p:sp>
      <p:pic>
        <p:nvPicPr>
          <p:cNvPr id="9219" name="Picture 4" descr="absorption and emission spectra"/>
          <p:cNvPicPr>
            <a:picLocks noChangeAspect="1" noChangeArrowheads="1"/>
          </p:cNvPicPr>
          <p:nvPr>
            <p:ph idx="1"/>
          </p:nvPr>
        </p:nvPicPr>
        <p:blipFill>
          <a:blip r:embed="rId2"/>
          <a:srcRect/>
          <a:stretch>
            <a:fillRect/>
          </a:stretch>
        </p:blipFill>
        <p:spPr>
          <a:xfrm>
            <a:off x="501650" y="1524000"/>
            <a:ext cx="8108950" cy="4618038"/>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2800" smtClean="0"/>
              <a:t>So you are looking out into space with your spectrograph attached to your telescope.</a:t>
            </a:r>
            <a:br>
              <a:rPr lang="en-US" sz="2800" smtClean="0"/>
            </a:br>
            <a:r>
              <a:rPr lang="en-US" sz="2800" smtClean="0"/>
              <a:t>You see this:</a:t>
            </a:r>
          </a:p>
        </p:txBody>
      </p:sp>
      <p:pic>
        <p:nvPicPr>
          <p:cNvPr id="10243" name="Picture 4" descr="abs spec"/>
          <p:cNvPicPr>
            <a:picLocks noChangeAspect="1" noChangeArrowheads="1"/>
          </p:cNvPicPr>
          <p:nvPr>
            <p:ph idx="1"/>
          </p:nvPr>
        </p:nvPicPr>
        <p:blipFill>
          <a:blip r:embed="rId2"/>
          <a:srcRect/>
          <a:stretch>
            <a:fillRect/>
          </a:stretch>
        </p:blipFill>
        <p:spPr>
          <a:xfrm>
            <a:off x="1905000" y="1600200"/>
            <a:ext cx="5200650" cy="5149850"/>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What is your analysis?</a:t>
            </a:r>
          </a:p>
        </p:txBody>
      </p:sp>
      <p:sp>
        <p:nvSpPr>
          <p:cNvPr id="11267" name="Rectangle 3"/>
          <p:cNvSpPr>
            <a:spLocks noGrp="1" noChangeArrowheads="1"/>
          </p:cNvSpPr>
          <p:nvPr>
            <p:ph type="body" idx="1"/>
          </p:nvPr>
        </p:nvSpPr>
        <p:spPr/>
        <p:txBody>
          <a:bodyPr/>
          <a:lstStyle/>
          <a:p>
            <a:pPr marL="609600" indent="-609600" eaLnBrk="1" hangingPunct="1"/>
            <a:r>
              <a:rPr lang="en-US" smtClean="0"/>
              <a:t>What elements can you identify?</a:t>
            </a:r>
          </a:p>
          <a:p>
            <a:pPr marL="609600" indent="-609600" eaLnBrk="1" hangingPunct="1"/>
            <a:r>
              <a:rPr lang="en-US" smtClean="0"/>
              <a:t>Where are these elements located?</a:t>
            </a:r>
          </a:p>
          <a:p>
            <a:pPr marL="990600" lvl="1" indent="-533400" eaLnBrk="1" hangingPunct="1">
              <a:buFontTx/>
              <a:buAutoNum type="arabicPeriod"/>
            </a:pPr>
            <a:r>
              <a:rPr lang="en-US" smtClean="0"/>
              <a:t>In the star itself.</a:t>
            </a:r>
          </a:p>
          <a:p>
            <a:pPr marL="990600" lvl="1" indent="-533400" eaLnBrk="1" hangingPunct="1">
              <a:buFontTx/>
              <a:buAutoNum type="arabicPeriod"/>
            </a:pPr>
            <a:r>
              <a:rPr lang="en-US" smtClean="0"/>
              <a:t>In the star’s upper atmosphere.</a:t>
            </a:r>
          </a:p>
          <a:p>
            <a:pPr marL="990600" lvl="1" indent="-533400" eaLnBrk="1" hangingPunct="1">
              <a:buFontTx/>
              <a:buAutoNum type="arabicPeriod"/>
            </a:pPr>
            <a:r>
              <a:rPr lang="en-US" smtClean="0"/>
              <a:t>In a gas cloud that is located directly between you and a star.</a:t>
            </a:r>
          </a:p>
          <a:p>
            <a:pPr marL="990600" lvl="1" indent="-533400" eaLnBrk="1" hangingPunct="1">
              <a:buFontTx/>
              <a:buAutoNum type="arabicPeriod"/>
            </a:pPr>
            <a:r>
              <a:rPr lang="en-US" smtClean="0"/>
              <a:t>In a gas cloud that has no stars behind it. </a:t>
            </a:r>
          </a:p>
          <a:p>
            <a:pPr marL="990600" lvl="1" indent="-533400" eaLnBrk="1" hangingPunct="1">
              <a:buFontTx/>
              <a:buAutoNum type="arabicPeriod"/>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4000" smtClean="0"/>
              <a:t>Gas Cloud Emission – Hydrogen</a:t>
            </a:r>
            <a:br>
              <a:rPr lang="en-US" sz="4000" smtClean="0"/>
            </a:br>
            <a:r>
              <a:rPr lang="en-US" sz="4000" smtClean="0"/>
              <a:t>(see text, page 110)</a:t>
            </a:r>
          </a:p>
        </p:txBody>
      </p:sp>
      <p:pic>
        <p:nvPicPr>
          <p:cNvPr id="12291" name="Picture 4" descr="red"/>
          <p:cNvPicPr>
            <a:picLocks noChangeAspect="1" noChangeArrowheads="1"/>
          </p:cNvPicPr>
          <p:nvPr>
            <p:ph idx="1"/>
          </p:nvPr>
        </p:nvPicPr>
        <p:blipFill>
          <a:blip r:embed="rId3"/>
          <a:srcRect/>
          <a:stretch>
            <a:fillRect/>
          </a:stretch>
        </p:blipFill>
        <p:spPr>
          <a:xfrm>
            <a:off x="1495425" y="1524000"/>
            <a:ext cx="5895975" cy="5300663"/>
          </a:xfrm>
          <a:noFill/>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000" smtClean="0"/>
              <a:t>Gas Cloud Emission – Oxygen</a:t>
            </a:r>
            <a:br>
              <a:rPr lang="en-US" sz="4000" smtClean="0"/>
            </a:br>
            <a:r>
              <a:rPr lang="en-US" sz="4000" smtClean="0"/>
              <a:t>(see text, page 110)</a:t>
            </a:r>
          </a:p>
        </p:txBody>
      </p:sp>
      <p:pic>
        <p:nvPicPr>
          <p:cNvPr id="13315" name="Picture 5" descr="green"/>
          <p:cNvPicPr>
            <a:picLocks noGrp="1" noChangeAspect="1" noChangeArrowheads="1"/>
          </p:cNvPicPr>
          <p:nvPr>
            <p:ph idx="1"/>
          </p:nvPr>
        </p:nvPicPr>
        <p:blipFill>
          <a:blip r:embed="rId3"/>
          <a:srcRect/>
          <a:stretch>
            <a:fillRect/>
          </a:stretch>
        </p:blipFill>
        <p:spPr>
          <a:xfrm>
            <a:off x="1828800" y="1479550"/>
            <a:ext cx="5356225" cy="5378450"/>
          </a:xfrm>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Ancient Astronomers</a:t>
            </a:r>
          </a:p>
        </p:txBody>
      </p:sp>
      <p:sp>
        <p:nvSpPr>
          <p:cNvPr id="14339" name="Rectangle 3"/>
          <p:cNvSpPr>
            <a:spLocks noGrp="1" noChangeArrowheads="1"/>
          </p:cNvSpPr>
          <p:nvPr>
            <p:ph type="body" idx="1"/>
          </p:nvPr>
        </p:nvSpPr>
        <p:spPr>
          <a:xfrm>
            <a:off x="381000" y="1371600"/>
            <a:ext cx="8458200" cy="5257800"/>
          </a:xfrm>
        </p:spPr>
        <p:txBody>
          <a:bodyPr/>
          <a:lstStyle/>
          <a:p>
            <a:pPr eaLnBrk="1" hangingPunct="1"/>
            <a:r>
              <a:rPr lang="en-US" smtClean="0"/>
              <a:t>Anaxagoras (600 BC) - calculated the orbit of the Moon and explained lunar eclipses, showed Moon is a sphere.</a:t>
            </a:r>
          </a:p>
          <a:p>
            <a:pPr eaLnBrk="1" hangingPunct="1"/>
            <a:r>
              <a:rPr lang="en-US" smtClean="0"/>
              <a:t>Aristarchus (300 BC) – </a:t>
            </a:r>
            <a:r>
              <a:rPr lang="en-US" u="sng" smtClean="0"/>
              <a:t>heliocentric</a:t>
            </a:r>
            <a:r>
              <a:rPr lang="en-US" smtClean="0"/>
              <a:t> model (the Sun as the center of the Solar System), calculated size of Earth, Sun and Moon.</a:t>
            </a:r>
          </a:p>
          <a:p>
            <a:pPr eaLnBrk="1" hangingPunct="1"/>
            <a:r>
              <a:rPr lang="en-US" smtClean="0"/>
              <a:t>Aristotle (300 BC) - chose </a:t>
            </a:r>
            <a:r>
              <a:rPr lang="en-US" u="sng" smtClean="0"/>
              <a:t>geocentric</a:t>
            </a:r>
            <a:r>
              <a:rPr lang="en-US" smtClean="0"/>
              <a:t> model (wrong!) b/c of philosophy, but did show that Earth is round due to shadows it casts on the Moon.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Time Out !</a:t>
            </a:r>
          </a:p>
        </p:txBody>
      </p:sp>
      <p:sp>
        <p:nvSpPr>
          <p:cNvPr id="15363" name="Rectangle 3"/>
          <p:cNvSpPr>
            <a:spLocks noGrp="1" noChangeArrowheads="1"/>
          </p:cNvSpPr>
          <p:nvPr>
            <p:ph type="body" idx="1"/>
          </p:nvPr>
        </p:nvSpPr>
        <p:spPr/>
        <p:txBody>
          <a:bodyPr/>
          <a:lstStyle/>
          <a:p>
            <a:pPr eaLnBrk="1" hangingPunct="1"/>
            <a:r>
              <a:rPr lang="en-US" smtClean="0"/>
              <a:t>What is heliocentric?</a:t>
            </a:r>
          </a:p>
          <a:p>
            <a:pPr lvl="1" eaLnBrk="1" hangingPunct="1">
              <a:buFont typeface="Wingdings" pitchFamily="2" charset="2"/>
              <a:buChar char="Ø"/>
            </a:pPr>
            <a:r>
              <a:rPr lang="en-US" smtClean="0"/>
              <a:t>Means “Sun at the center” of the Solar System.</a:t>
            </a:r>
          </a:p>
          <a:p>
            <a:pPr eaLnBrk="1" hangingPunct="1"/>
            <a:r>
              <a:rPr lang="en-US" smtClean="0"/>
              <a:t>What is geocentric?</a:t>
            </a:r>
          </a:p>
          <a:p>
            <a:pPr lvl="1" eaLnBrk="1" hangingPunct="1">
              <a:buFont typeface="Wingdings" pitchFamily="2" charset="2"/>
              <a:buChar char="Ø"/>
            </a:pPr>
            <a:r>
              <a:rPr lang="en-US" smtClean="0"/>
              <a:t>Means “Earth at the center” of the Solar System.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Ancient Astronomers – Part 2</a:t>
            </a:r>
          </a:p>
        </p:txBody>
      </p:sp>
      <p:sp>
        <p:nvSpPr>
          <p:cNvPr id="16387" name="Rectangle 3"/>
          <p:cNvSpPr>
            <a:spLocks noGrp="1" noChangeArrowheads="1"/>
          </p:cNvSpPr>
          <p:nvPr>
            <p:ph type="body" idx="1"/>
          </p:nvPr>
        </p:nvSpPr>
        <p:spPr>
          <a:xfrm>
            <a:off x="457200" y="1371600"/>
            <a:ext cx="8229600" cy="5029200"/>
          </a:xfrm>
        </p:spPr>
        <p:txBody>
          <a:bodyPr/>
          <a:lstStyle/>
          <a:p>
            <a:pPr eaLnBrk="1" hangingPunct="1">
              <a:lnSpc>
                <a:spcPct val="90000"/>
              </a:lnSpc>
            </a:pPr>
            <a:r>
              <a:rPr lang="en-US" smtClean="0"/>
              <a:t>Hipparchus (200 BC) - classified stars by brightness and calculated the length of a year.</a:t>
            </a:r>
          </a:p>
          <a:p>
            <a:pPr eaLnBrk="1" hangingPunct="1">
              <a:lnSpc>
                <a:spcPct val="90000"/>
              </a:lnSpc>
            </a:pPr>
            <a:r>
              <a:rPr lang="en-US" smtClean="0"/>
              <a:t>Eratosthenes (200 BC) - measured the size of the Earth using geometry and shadows.</a:t>
            </a:r>
          </a:p>
          <a:p>
            <a:pPr eaLnBrk="1" hangingPunct="1">
              <a:lnSpc>
                <a:spcPct val="90000"/>
              </a:lnSpc>
            </a:pPr>
            <a:r>
              <a:rPr lang="en-US" smtClean="0"/>
              <a:t>Ptolemy (141 AD) - </a:t>
            </a:r>
            <a:r>
              <a:rPr lang="en-US" u="sng" smtClean="0"/>
              <a:t>geocentric</a:t>
            </a:r>
            <a:r>
              <a:rPr lang="en-US" smtClean="0"/>
              <a:t> model (Earth in the center of the Solar System), explained </a:t>
            </a:r>
            <a:r>
              <a:rPr lang="en-US" smtClean="0">
                <a:hlinkClick r:id="rId2"/>
              </a:rPr>
              <a:t>retrograde motion</a:t>
            </a:r>
            <a:r>
              <a:rPr lang="en-US" smtClean="0"/>
              <a:t> incorrectly – used epicycles.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p:nvPr>
        </p:nvSpPr>
        <p:spPr>
          <a:xfrm>
            <a:off x="457200" y="228600"/>
            <a:ext cx="8229600" cy="868363"/>
          </a:xfrm>
        </p:spPr>
        <p:txBody>
          <a:bodyPr/>
          <a:lstStyle/>
          <a:p>
            <a:pPr eaLnBrk="1" hangingPunct="1"/>
            <a:r>
              <a:rPr lang="en-US" smtClean="0"/>
              <a:t>Ptolemy’s Epicycles</a:t>
            </a:r>
          </a:p>
        </p:txBody>
      </p:sp>
      <p:pic>
        <p:nvPicPr>
          <p:cNvPr id="17411" name="Picture 4" descr="epicycles (Alex Cozzini)"/>
          <p:cNvPicPr>
            <a:picLocks noChangeAspect="1" noChangeArrowheads="1"/>
          </p:cNvPicPr>
          <p:nvPr>
            <p:ph idx="1"/>
          </p:nvPr>
        </p:nvPicPr>
        <p:blipFill>
          <a:blip r:embed="rId2"/>
          <a:srcRect/>
          <a:stretch>
            <a:fillRect/>
          </a:stretch>
        </p:blipFill>
        <p:spPr>
          <a:xfrm>
            <a:off x="1065213" y="1295400"/>
            <a:ext cx="7011987" cy="4679950"/>
          </a:xfrm>
          <a:noFill/>
        </p:spPr>
      </p:pic>
      <p:sp>
        <p:nvSpPr>
          <p:cNvPr id="17412" name="Text Box 7"/>
          <p:cNvSpPr txBox="1">
            <a:spLocks noChangeArrowheads="1"/>
          </p:cNvSpPr>
          <p:nvPr/>
        </p:nvSpPr>
        <p:spPr bwMode="auto">
          <a:xfrm>
            <a:off x="1050925" y="6132513"/>
            <a:ext cx="2508250" cy="366712"/>
          </a:xfrm>
          <a:prstGeom prst="rect">
            <a:avLst/>
          </a:prstGeom>
          <a:noFill/>
          <a:ln w="9525">
            <a:noFill/>
            <a:miter lim="800000"/>
            <a:headEnd/>
            <a:tailEnd/>
          </a:ln>
        </p:spPr>
        <p:txBody>
          <a:bodyPr wrap="none">
            <a:spAutoFit/>
          </a:bodyPr>
          <a:lstStyle/>
          <a:p>
            <a:r>
              <a:rPr lang="en-US"/>
              <a:t>Thanks to Alex Cozzini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52400"/>
            <a:ext cx="8229600" cy="944563"/>
          </a:xfrm>
        </p:spPr>
        <p:txBody>
          <a:bodyPr/>
          <a:lstStyle/>
          <a:p>
            <a:pPr eaLnBrk="1" hangingPunct="1"/>
            <a:r>
              <a:rPr lang="en-US" smtClean="0"/>
              <a:t>Epicycles – How They Work</a:t>
            </a:r>
          </a:p>
        </p:txBody>
      </p:sp>
      <p:sp>
        <p:nvSpPr>
          <p:cNvPr id="18435" name="Text Box 4"/>
          <p:cNvSpPr txBox="1">
            <a:spLocks noChangeArrowheads="1"/>
          </p:cNvSpPr>
          <p:nvPr/>
        </p:nvSpPr>
        <p:spPr bwMode="auto">
          <a:xfrm>
            <a:off x="1050925" y="6132513"/>
            <a:ext cx="2508250" cy="366712"/>
          </a:xfrm>
          <a:prstGeom prst="rect">
            <a:avLst/>
          </a:prstGeom>
          <a:noFill/>
          <a:ln w="9525">
            <a:noFill/>
            <a:miter lim="800000"/>
            <a:headEnd/>
            <a:tailEnd/>
          </a:ln>
        </p:spPr>
        <p:txBody>
          <a:bodyPr wrap="none">
            <a:spAutoFit/>
          </a:bodyPr>
          <a:lstStyle/>
          <a:p>
            <a:r>
              <a:rPr lang="en-US"/>
              <a:t>Thanks to Alex Cozzini</a:t>
            </a:r>
          </a:p>
        </p:txBody>
      </p:sp>
      <p:pic>
        <p:nvPicPr>
          <p:cNvPr id="18436" name="Picture 6" descr="epicycle animation (Alex Cozzini)"/>
          <p:cNvPicPr>
            <a:picLocks noGrp="1" noChangeAspect="1" noChangeArrowheads="1" noCrop="1"/>
          </p:cNvPicPr>
          <p:nvPr>
            <p:ph idx="1"/>
          </p:nvPr>
        </p:nvPicPr>
        <p:blipFill>
          <a:blip r:embed="rId2"/>
          <a:srcRect/>
          <a:stretch>
            <a:fillRect/>
          </a:stretch>
        </p:blipFill>
        <p:spPr>
          <a:xfrm>
            <a:off x="2133600" y="1200150"/>
            <a:ext cx="4533900" cy="4819650"/>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22238"/>
            <a:ext cx="8229600" cy="1096962"/>
          </a:xfrm>
        </p:spPr>
        <p:txBody>
          <a:bodyPr/>
          <a:lstStyle/>
          <a:p>
            <a:pPr eaLnBrk="1" hangingPunct="1"/>
            <a:r>
              <a:rPr lang="en-US" sz="3200" smtClean="0"/>
              <a:t>The Right Stuff for Retrograde Motion – Overtaking and Relative Motion</a:t>
            </a:r>
          </a:p>
        </p:txBody>
      </p:sp>
      <p:sp>
        <p:nvSpPr>
          <p:cNvPr id="19459" name="Text Box 4"/>
          <p:cNvSpPr txBox="1">
            <a:spLocks noChangeArrowheads="1"/>
          </p:cNvSpPr>
          <p:nvPr/>
        </p:nvSpPr>
        <p:spPr bwMode="auto">
          <a:xfrm>
            <a:off x="1050925" y="6132513"/>
            <a:ext cx="2927350" cy="366712"/>
          </a:xfrm>
          <a:prstGeom prst="rect">
            <a:avLst/>
          </a:prstGeom>
          <a:noFill/>
          <a:ln w="9525">
            <a:noFill/>
            <a:miter lim="800000"/>
            <a:headEnd/>
            <a:tailEnd/>
          </a:ln>
        </p:spPr>
        <p:txBody>
          <a:bodyPr wrap="none">
            <a:spAutoFit/>
          </a:bodyPr>
          <a:lstStyle/>
          <a:p>
            <a:r>
              <a:rPr lang="en-US"/>
              <a:t>Thanks to Amanda Lipinski</a:t>
            </a:r>
          </a:p>
        </p:txBody>
      </p:sp>
      <p:pic>
        <p:nvPicPr>
          <p:cNvPr id="19460" name="Picture 6" descr="overtaking (Amanda Lipinski)"/>
          <p:cNvPicPr>
            <a:picLocks noGrp="1" noChangeAspect="1" noChangeArrowheads="1"/>
          </p:cNvPicPr>
          <p:nvPr>
            <p:ph idx="1"/>
          </p:nvPr>
        </p:nvPicPr>
        <p:blipFill>
          <a:blip r:embed="rId2"/>
          <a:srcRect/>
          <a:stretch>
            <a:fillRect/>
          </a:stretch>
        </p:blipFill>
        <p:spPr>
          <a:xfrm>
            <a:off x="1600200" y="1404938"/>
            <a:ext cx="6307138" cy="4462462"/>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Modern Astronomers</a:t>
            </a:r>
          </a:p>
        </p:txBody>
      </p:sp>
      <p:sp>
        <p:nvSpPr>
          <p:cNvPr id="20483" name="Rectangle 3"/>
          <p:cNvSpPr>
            <a:spLocks noGrp="1" noChangeArrowheads="1"/>
          </p:cNvSpPr>
          <p:nvPr>
            <p:ph type="body" idx="1"/>
          </p:nvPr>
        </p:nvSpPr>
        <p:spPr/>
        <p:txBody>
          <a:bodyPr/>
          <a:lstStyle/>
          <a:p>
            <a:pPr eaLnBrk="1" hangingPunct="1"/>
            <a:r>
              <a:rPr lang="en-US" smtClean="0"/>
              <a:t>Copernicus (1543) - reintroduced the idea of heliocentrism (correct), but used epicycles like Ptolemy (oops).</a:t>
            </a:r>
          </a:p>
          <a:p>
            <a:pPr eaLnBrk="1" hangingPunct="1"/>
            <a:r>
              <a:rPr lang="en-US" smtClean="0"/>
              <a:t>Johannes Kepler (1600) - stated three laws of planetary motion, and got it right.  Let’s take a look at them.</a:t>
            </a:r>
          </a:p>
          <a:p>
            <a:pPr eaLnBrk="1" hangingPunct="1"/>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Kepler</a:t>
            </a:r>
          </a:p>
        </p:txBody>
      </p:sp>
      <p:sp>
        <p:nvSpPr>
          <p:cNvPr id="21507" name="Rectangle 3"/>
          <p:cNvSpPr>
            <a:spLocks noGrp="1" noChangeArrowheads="1"/>
          </p:cNvSpPr>
          <p:nvPr>
            <p:ph type="body" idx="1"/>
          </p:nvPr>
        </p:nvSpPr>
        <p:spPr>
          <a:xfrm>
            <a:off x="304800" y="1447800"/>
            <a:ext cx="8686800" cy="3505200"/>
          </a:xfrm>
        </p:spPr>
        <p:txBody>
          <a:bodyPr/>
          <a:lstStyle/>
          <a:p>
            <a:pPr marL="609600" indent="-609600" eaLnBrk="1" hangingPunct="1"/>
            <a:r>
              <a:rPr lang="en-US" smtClean="0"/>
              <a:t>Kepler’s Laws:</a:t>
            </a:r>
          </a:p>
          <a:p>
            <a:pPr marL="990600" lvl="1" indent="-533400" eaLnBrk="1" hangingPunct="1">
              <a:buFontTx/>
              <a:buAutoNum type="arabicPeriod"/>
            </a:pPr>
            <a:r>
              <a:rPr lang="en-US" smtClean="0"/>
              <a:t>The orbit of each planet is an ellipse with the sun at one focus.  Yay for geometry!</a:t>
            </a:r>
          </a:p>
          <a:p>
            <a:pPr marL="990600" lvl="1" indent="-533400" eaLnBrk="1" hangingPunct="1">
              <a:buFontTx/>
              <a:buAutoNum type="arabicPeriod"/>
            </a:pPr>
            <a:r>
              <a:rPr lang="en-US" smtClean="0"/>
              <a:t>Each planet revolves so that it sweeps over equal areas in equal intervals of time (travels more rapidly when near the Sun).  If area 1 equals area 2, then time 1 equals time 2.</a:t>
            </a:r>
          </a:p>
        </p:txBody>
      </p:sp>
      <p:sp>
        <p:nvSpPr>
          <p:cNvPr id="21508" name="Oval 4"/>
          <p:cNvSpPr>
            <a:spLocks noChangeArrowheads="1"/>
          </p:cNvSpPr>
          <p:nvPr/>
        </p:nvSpPr>
        <p:spPr bwMode="auto">
          <a:xfrm>
            <a:off x="4038600" y="5257800"/>
            <a:ext cx="3581400" cy="1066800"/>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21509" name="AutoShape 5"/>
          <p:cNvSpPr>
            <a:spLocks noChangeArrowheads="1"/>
          </p:cNvSpPr>
          <p:nvPr/>
        </p:nvSpPr>
        <p:spPr bwMode="auto">
          <a:xfrm>
            <a:off x="6172200" y="5715000"/>
            <a:ext cx="304800" cy="381000"/>
          </a:xfrm>
          <a:prstGeom prst="sun">
            <a:avLst>
              <a:gd name="adj" fmla="val 25000"/>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21510" name="Line 6"/>
          <p:cNvSpPr>
            <a:spLocks noChangeShapeType="1"/>
          </p:cNvSpPr>
          <p:nvPr/>
        </p:nvSpPr>
        <p:spPr bwMode="auto">
          <a:xfrm flipV="1">
            <a:off x="6477000" y="5638800"/>
            <a:ext cx="1066800" cy="2286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1511" name="Line 7"/>
          <p:cNvSpPr>
            <a:spLocks noChangeShapeType="1"/>
          </p:cNvSpPr>
          <p:nvPr/>
        </p:nvSpPr>
        <p:spPr bwMode="auto">
          <a:xfrm>
            <a:off x="6400800" y="5867400"/>
            <a:ext cx="990600" cy="2286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1512" name="Line 8"/>
          <p:cNvSpPr>
            <a:spLocks noChangeShapeType="1"/>
          </p:cNvSpPr>
          <p:nvPr/>
        </p:nvSpPr>
        <p:spPr bwMode="auto">
          <a:xfrm flipH="1" flipV="1">
            <a:off x="4114800" y="5638800"/>
            <a:ext cx="2133600" cy="2286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1513" name="Line 9"/>
          <p:cNvSpPr>
            <a:spLocks noChangeShapeType="1"/>
          </p:cNvSpPr>
          <p:nvPr/>
        </p:nvSpPr>
        <p:spPr bwMode="auto">
          <a:xfrm flipH="1">
            <a:off x="4191000" y="5867400"/>
            <a:ext cx="2057400" cy="762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1514" name="Text Box 10"/>
          <p:cNvSpPr txBox="1">
            <a:spLocks noChangeArrowheads="1"/>
          </p:cNvSpPr>
          <p:nvPr/>
        </p:nvSpPr>
        <p:spPr bwMode="auto">
          <a:xfrm>
            <a:off x="3429000" y="6172200"/>
            <a:ext cx="685800" cy="4572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2400">
                <a:latin typeface="Times New Roman" pitchFamily="18" charset="0"/>
              </a:rPr>
              <a:t>a</a:t>
            </a:r>
            <a:r>
              <a:rPr lang="en-US" sz="2400" baseline="-25000">
                <a:latin typeface="Times New Roman" pitchFamily="18" charset="0"/>
              </a:rPr>
              <a:t>1</a:t>
            </a:r>
            <a:endParaRPr lang="en-US" sz="2400">
              <a:latin typeface="Times New Roman" pitchFamily="18" charset="0"/>
            </a:endParaRPr>
          </a:p>
        </p:txBody>
      </p:sp>
      <p:sp>
        <p:nvSpPr>
          <p:cNvPr id="21515" name="Line 11"/>
          <p:cNvSpPr>
            <a:spLocks noChangeShapeType="1"/>
          </p:cNvSpPr>
          <p:nvPr/>
        </p:nvSpPr>
        <p:spPr bwMode="auto">
          <a:xfrm flipV="1">
            <a:off x="3733800" y="5867400"/>
            <a:ext cx="609600" cy="4572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1516" name="Text Box 12"/>
          <p:cNvSpPr txBox="1">
            <a:spLocks noChangeArrowheads="1"/>
          </p:cNvSpPr>
          <p:nvPr/>
        </p:nvSpPr>
        <p:spPr bwMode="auto">
          <a:xfrm>
            <a:off x="7696200" y="5791200"/>
            <a:ext cx="762000" cy="4572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2400">
                <a:latin typeface="Times New Roman" pitchFamily="18" charset="0"/>
              </a:rPr>
              <a:t>a</a:t>
            </a:r>
            <a:r>
              <a:rPr lang="en-US" sz="2400" baseline="-25000">
                <a:latin typeface="Times New Roman" pitchFamily="18" charset="0"/>
              </a:rPr>
              <a:t>2</a:t>
            </a:r>
            <a:endParaRPr lang="en-US" sz="2400">
              <a:latin typeface="Times New Roman" pitchFamily="18" charset="0"/>
            </a:endParaRPr>
          </a:p>
        </p:txBody>
      </p:sp>
      <p:sp>
        <p:nvSpPr>
          <p:cNvPr id="21517" name="Line 13"/>
          <p:cNvSpPr>
            <a:spLocks noChangeShapeType="1"/>
          </p:cNvSpPr>
          <p:nvPr/>
        </p:nvSpPr>
        <p:spPr bwMode="auto">
          <a:xfrm>
            <a:off x="7391400" y="5867400"/>
            <a:ext cx="381000" cy="1524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1518" name="Text Box 14"/>
          <p:cNvSpPr txBox="1">
            <a:spLocks noChangeArrowheads="1"/>
          </p:cNvSpPr>
          <p:nvPr/>
        </p:nvSpPr>
        <p:spPr bwMode="auto">
          <a:xfrm>
            <a:off x="3505200" y="5638800"/>
            <a:ext cx="533400" cy="4572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2400">
                <a:latin typeface="Times New Roman" pitchFamily="18" charset="0"/>
              </a:rPr>
              <a:t>t</a:t>
            </a:r>
            <a:r>
              <a:rPr lang="en-US" sz="2400" baseline="-25000">
                <a:latin typeface="Times New Roman" pitchFamily="18" charset="0"/>
              </a:rPr>
              <a:t>1</a:t>
            </a:r>
            <a:endParaRPr lang="en-US" sz="2400">
              <a:latin typeface="Times New Roman" pitchFamily="18" charset="0"/>
            </a:endParaRPr>
          </a:p>
        </p:txBody>
      </p:sp>
      <p:sp>
        <p:nvSpPr>
          <p:cNvPr id="21519" name="Text Box 15"/>
          <p:cNvSpPr txBox="1">
            <a:spLocks noChangeArrowheads="1"/>
          </p:cNvSpPr>
          <p:nvPr/>
        </p:nvSpPr>
        <p:spPr bwMode="auto">
          <a:xfrm>
            <a:off x="7696200" y="5486400"/>
            <a:ext cx="533400" cy="4572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2400">
                <a:latin typeface="Times New Roman" pitchFamily="18" charset="0"/>
              </a:rPr>
              <a:t>t</a:t>
            </a:r>
            <a:r>
              <a:rPr lang="en-US" sz="2400" baseline="-25000">
                <a:latin typeface="Times New Roman" pitchFamily="18" charset="0"/>
              </a:rPr>
              <a:t>2</a:t>
            </a:r>
            <a:endParaRPr lang="en-US" sz="2400">
              <a:latin typeface="Times New Roman" pitchFamily="18" charset="0"/>
            </a:endParaRPr>
          </a:p>
        </p:txBody>
      </p:sp>
      <p:sp>
        <p:nvSpPr>
          <p:cNvPr id="21520" name="Text Box 16"/>
          <p:cNvSpPr txBox="1">
            <a:spLocks noChangeArrowheads="1"/>
          </p:cNvSpPr>
          <p:nvPr/>
        </p:nvSpPr>
        <p:spPr bwMode="auto">
          <a:xfrm>
            <a:off x="1371600" y="5562600"/>
            <a:ext cx="1876425" cy="457200"/>
          </a:xfrm>
          <a:prstGeom prst="rect">
            <a:avLst/>
          </a:prstGeom>
          <a:noFill/>
          <a:ln w="9525">
            <a:noFill/>
            <a:miter lim="800000"/>
            <a:headEnd/>
            <a:tailEnd/>
          </a:ln>
        </p:spPr>
        <p:txBody>
          <a:bodyPr wrap="none">
            <a:spAutoFit/>
          </a:bodyPr>
          <a:lstStyle/>
          <a:p>
            <a:r>
              <a:rPr lang="en-US" sz="2400">
                <a:hlinkClick r:id="rId2"/>
              </a:rPr>
              <a:t>ANIMATION</a:t>
            </a:r>
            <a:endParaRPr lang="en-US" sz="24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Kepler continued</a:t>
            </a:r>
          </a:p>
        </p:txBody>
      </p:sp>
      <p:sp>
        <p:nvSpPr>
          <p:cNvPr id="22531" name="Rectangle 3"/>
          <p:cNvSpPr>
            <a:spLocks noGrp="1" noChangeArrowheads="1"/>
          </p:cNvSpPr>
          <p:nvPr>
            <p:ph type="body" idx="1"/>
          </p:nvPr>
        </p:nvSpPr>
        <p:spPr>
          <a:xfrm>
            <a:off x="457200" y="1600200"/>
            <a:ext cx="8229600" cy="4953000"/>
          </a:xfrm>
        </p:spPr>
        <p:txBody>
          <a:bodyPr/>
          <a:lstStyle/>
          <a:p>
            <a:pPr marL="990600" lvl="1" indent="-533400" eaLnBrk="1" hangingPunct="1">
              <a:buFontTx/>
              <a:buAutoNum type="arabicPeriod" startAt="3"/>
            </a:pPr>
            <a:r>
              <a:rPr lang="en-US" smtClean="0"/>
              <a:t>The orbital period of a planet (length of its year in Earth years) is proportional to its distance from the Sun (expressed in Astronomical Units = distance of Earth from the Sun):</a:t>
            </a:r>
          </a:p>
          <a:p>
            <a:pPr marL="990600" lvl="1" indent="-533400" eaLnBrk="1" hangingPunct="1">
              <a:buFontTx/>
              <a:buNone/>
            </a:pPr>
            <a:r>
              <a:rPr lang="en-US" sz="4000" smtClean="0"/>
              <a:t>		period</a:t>
            </a:r>
            <a:r>
              <a:rPr lang="en-US" sz="4000" baseline="30000" smtClean="0"/>
              <a:t>2 </a:t>
            </a:r>
            <a:r>
              <a:rPr lang="en-US" sz="4000" smtClean="0"/>
              <a:t>= distance</a:t>
            </a:r>
            <a:r>
              <a:rPr lang="en-US" sz="4000" baseline="30000" smtClean="0"/>
              <a:t>3</a:t>
            </a:r>
            <a:endParaRPr lang="en-US" sz="4000" smtClean="0"/>
          </a:p>
          <a:p>
            <a:pPr marL="990600" lvl="1" indent="-533400" eaLnBrk="1" hangingPunct="1">
              <a:buFontTx/>
              <a:buNone/>
            </a:pPr>
            <a:r>
              <a:rPr lang="en-US" smtClean="0"/>
              <a:t>For Earth, p = 1 and d = 1.</a:t>
            </a:r>
          </a:p>
          <a:p>
            <a:pPr marL="990600" lvl="1" indent="-533400" eaLnBrk="1" hangingPunct="1">
              <a:buFontTx/>
              <a:buNone/>
            </a:pPr>
            <a:r>
              <a:rPr lang="en-US" smtClean="0"/>
              <a:t>Now try this:  Mars takes 1.88 Earth years to go around the Sun. How far is Mars from the Sun (in AUs)?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04800"/>
            <a:ext cx="8229600" cy="1066800"/>
          </a:xfrm>
        </p:spPr>
        <p:txBody>
          <a:bodyPr/>
          <a:lstStyle/>
          <a:p>
            <a:pPr eaLnBrk="1" hangingPunct="1"/>
            <a:r>
              <a:rPr lang="en-US" smtClean="0"/>
              <a:t>More Modern Astronomers</a:t>
            </a:r>
          </a:p>
        </p:txBody>
      </p:sp>
      <p:sp>
        <p:nvSpPr>
          <p:cNvPr id="23555" name="Rectangle 3"/>
          <p:cNvSpPr>
            <a:spLocks noGrp="1" noChangeArrowheads="1"/>
          </p:cNvSpPr>
          <p:nvPr>
            <p:ph type="body" idx="1"/>
          </p:nvPr>
        </p:nvSpPr>
        <p:spPr>
          <a:xfrm>
            <a:off x="457200" y="1676400"/>
            <a:ext cx="8229600" cy="4267200"/>
          </a:xfrm>
        </p:spPr>
        <p:txBody>
          <a:bodyPr/>
          <a:lstStyle/>
          <a:p>
            <a:pPr eaLnBrk="1" hangingPunct="1"/>
            <a:r>
              <a:rPr lang="en-US" smtClean="0"/>
              <a:t>Galileo (1600) - confirmed heliocentrism.</a:t>
            </a:r>
          </a:p>
          <a:p>
            <a:pPr lvl="1" eaLnBrk="1" hangingPunct="1"/>
            <a:r>
              <a:rPr lang="en-US" smtClean="0"/>
              <a:t>One of the first to use a telescope – saw Sun spots that rotated once a month, mapped Moon craters and mountains, found Venus has phases, and found the four largest moons of Jupiter.</a:t>
            </a:r>
          </a:p>
          <a:p>
            <a:pPr lvl="1" eaLnBrk="1" hangingPunct="1"/>
            <a:r>
              <a:rPr lang="en-US" smtClean="0"/>
              <a:t>Was tried and convicted by the Inquisition and lived under house arrest, died blind, and was not exonerated until 1992.</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More Modern Astronomers</a:t>
            </a:r>
          </a:p>
        </p:txBody>
      </p:sp>
      <p:sp>
        <p:nvSpPr>
          <p:cNvPr id="24579" name="Rectangle 3"/>
          <p:cNvSpPr>
            <a:spLocks noGrp="1" noChangeArrowheads="1"/>
          </p:cNvSpPr>
          <p:nvPr>
            <p:ph type="body" idx="1"/>
          </p:nvPr>
        </p:nvSpPr>
        <p:spPr>
          <a:xfrm>
            <a:off x="457200" y="1600200"/>
            <a:ext cx="8229600" cy="4953000"/>
          </a:xfrm>
        </p:spPr>
        <p:txBody>
          <a:bodyPr/>
          <a:lstStyle/>
          <a:p>
            <a:pPr eaLnBrk="1" hangingPunct="1">
              <a:lnSpc>
                <a:spcPct val="90000"/>
              </a:lnSpc>
            </a:pPr>
            <a:r>
              <a:rPr lang="en-US" smtClean="0"/>
              <a:t>Newton (1700) - explained the forces that produce the motion Kepler defined, and came up with the Law of Universal Gravitation:</a:t>
            </a:r>
          </a:p>
          <a:p>
            <a:pPr lvl="1" algn="ctr" eaLnBrk="1" hangingPunct="1">
              <a:lnSpc>
                <a:spcPct val="90000"/>
              </a:lnSpc>
              <a:buFontTx/>
              <a:buNone/>
            </a:pPr>
            <a:r>
              <a:rPr lang="en-US" sz="3200" smtClean="0"/>
              <a:t>F</a:t>
            </a:r>
            <a:r>
              <a:rPr lang="en-US" sz="3200" baseline="-25000" smtClean="0"/>
              <a:t>g </a:t>
            </a:r>
            <a:r>
              <a:rPr lang="en-US" sz="3200" smtClean="0"/>
              <a:t>= G (m</a:t>
            </a:r>
            <a:r>
              <a:rPr lang="en-US" sz="3200" baseline="-25000" smtClean="0"/>
              <a:t>1</a:t>
            </a:r>
            <a:r>
              <a:rPr lang="en-US" sz="3200" smtClean="0"/>
              <a:t> x m</a:t>
            </a:r>
            <a:r>
              <a:rPr lang="en-US" sz="3200" baseline="-25000" smtClean="0"/>
              <a:t>2</a:t>
            </a:r>
            <a:r>
              <a:rPr lang="en-US" sz="3200" smtClean="0"/>
              <a:t>) / d</a:t>
            </a:r>
            <a:r>
              <a:rPr lang="en-US" sz="3200" baseline="30000" smtClean="0"/>
              <a:t>2</a:t>
            </a:r>
          </a:p>
          <a:p>
            <a:pPr lvl="1" algn="ctr" eaLnBrk="1" hangingPunct="1">
              <a:lnSpc>
                <a:spcPct val="90000"/>
              </a:lnSpc>
              <a:buFontTx/>
              <a:buNone/>
            </a:pPr>
            <a:endParaRPr lang="en-US" baseline="30000" smtClean="0"/>
          </a:p>
          <a:p>
            <a:pPr lvl="1" eaLnBrk="1" hangingPunct="1">
              <a:lnSpc>
                <a:spcPct val="90000"/>
              </a:lnSpc>
              <a:buFontTx/>
              <a:buNone/>
            </a:pPr>
            <a:r>
              <a:rPr lang="en-US" sz="2400" smtClean="0"/>
              <a:t>F</a:t>
            </a:r>
            <a:r>
              <a:rPr lang="en-US" sz="2400" baseline="-25000" smtClean="0"/>
              <a:t>g</a:t>
            </a:r>
            <a:r>
              <a:rPr lang="en-US" sz="2400" smtClean="0"/>
              <a:t> = force of gravity between two objects.</a:t>
            </a:r>
          </a:p>
          <a:p>
            <a:pPr lvl="1" eaLnBrk="1" hangingPunct="1">
              <a:lnSpc>
                <a:spcPct val="90000"/>
              </a:lnSpc>
              <a:buFontTx/>
              <a:buNone/>
            </a:pPr>
            <a:r>
              <a:rPr lang="en-US" sz="2400" smtClean="0"/>
              <a:t>G = universal constant of gravitation.</a:t>
            </a:r>
          </a:p>
          <a:p>
            <a:pPr lvl="1" eaLnBrk="1" hangingPunct="1">
              <a:lnSpc>
                <a:spcPct val="90000"/>
              </a:lnSpc>
              <a:buFontTx/>
              <a:buNone/>
            </a:pPr>
            <a:r>
              <a:rPr lang="en-US" sz="2400" smtClean="0"/>
              <a:t>m</a:t>
            </a:r>
            <a:r>
              <a:rPr lang="en-US" sz="2400" baseline="-25000" smtClean="0"/>
              <a:t>1</a:t>
            </a:r>
            <a:r>
              <a:rPr lang="en-US" sz="2400" smtClean="0"/>
              <a:t> = mass of object 1.</a:t>
            </a:r>
          </a:p>
          <a:p>
            <a:pPr lvl="1" eaLnBrk="1" hangingPunct="1">
              <a:lnSpc>
                <a:spcPct val="90000"/>
              </a:lnSpc>
              <a:buFontTx/>
              <a:buNone/>
            </a:pPr>
            <a:r>
              <a:rPr lang="en-US" sz="2400" smtClean="0"/>
              <a:t>m</a:t>
            </a:r>
            <a:r>
              <a:rPr lang="en-US" sz="2400" baseline="-25000" smtClean="0"/>
              <a:t>2</a:t>
            </a:r>
            <a:r>
              <a:rPr lang="en-US" sz="2400" smtClean="0"/>
              <a:t> = mass of object 2.</a:t>
            </a:r>
          </a:p>
          <a:p>
            <a:pPr lvl="1" eaLnBrk="1" hangingPunct="1">
              <a:lnSpc>
                <a:spcPct val="90000"/>
              </a:lnSpc>
              <a:buFontTx/>
              <a:buNone/>
            </a:pPr>
            <a:r>
              <a:rPr lang="en-US" sz="2400" smtClean="0"/>
              <a:t>d = distance between the two objects.</a:t>
            </a:r>
            <a:endParaRPr lang="en-US" sz="2400" baseline="-250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1325562"/>
          </a:xfrm>
        </p:spPr>
        <p:txBody>
          <a:bodyPr/>
          <a:lstStyle/>
          <a:p>
            <a:pPr eaLnBrk="1" hangingPunct="1"/>
            <a:r>
              <a:rPr lang="en-US" sz="4000" smtClean="0"/>
              <a:t>So how does this gravity deal work?</a:t>
            </a:r>
          </a:p>
        </p:txBody>
      </p:sp>
      <p:sp>
        <p:nvSpPr>
          <p:cNvPr id="25603" name="Rectangle 3"/>
          <p:cNvSpPr>
            <a:spLocks noGrp="1" noChangeArrowheads="1"/>
          </p:cNvSpPr>
          <p:nvPr>
            <p:ph type="body" idx="1"/>
          </p:nvPr>
        </p:nvSpPr>
        <p:spPr>
          <a:xfrm>
            <a:off x="457200" y="1752600"/>
            <a:ext cx="8229600" cy="4724400"/>
          </a:xfrm>
        </p:spPr>
        <p:txBody>
          <a:bodyPr/>
          <a:lstStyle/>
          <a:p>
            <a:pPr eaLnBrk="1" hangingPunct="1">
              <a:lnSpc>
                <a:spcPct val="90000"/>
              </a:lnSpc>
            </a:pPr>
            <a:r>
              <a:rPr lang="en-US" smtClean="0"/>
              <a:t>According to Newton’s Law of Universal Gravitation:</a:t>
            </a:r>
          </a:p>
          <a:p>
            <a:pPr lvl="1" eaLnBrk="1" hangingPunct="1">
              <a:lnSpc>
                <a:spcPct val="90000"/>
              </a:lnSpc>
              <a:buFont typeface="Wingdings" pitchFamily="2" charset="2"/>
              <a:buChar char="Ø"/>
            </a:pPr>
            <a:r>
              <a:rPr lang="en-US" smtClean="0"/>
              <a:t>Gravity </a:t>
            </a:r>
            <a:r>
              <a:rPr lang="en-US" u="sng" smtClean="0"/>
              <a:t>increases with</a:t>
            </a:r>
            <a:r>
              <a:rPr lang="en-US" smtClean="0"/>
              <a:t> the </a:t>
            </a:r>
            <a:r>
              <a:rPr lang="en-US" u="sng" smtClean="0"/>
              <a:t>size (mass)</a:t>
            </a:r>
            <a:r>
              <a:rPr lang="en-US" smtClean="0"/>
              <a:t> of an object:  bigger object = stronger gravity.</a:t>
            </a:r>
          </a:p>
          <a:p>
            <a:pPr lvl="1" eaLnBrk="1" hangingPunct="1">
              <a:lnSpc>
                <a:spcPct val="90000"/>
              </a:lnSpc>
              <a:buFont typeface="Wingdings" pitchFamily="2" charset="2"/>
              <a:buChar char="Ø"/>
            </a:pPr>
            <a:r>
              <a:rPr lang="en-US" smtClean="0"/>
              <a:t>Gravity </a:t>
            </a:r>
            <a:r>
              <a:rPr lang="en-US" u="sng" smtClean="0"/>
              <a:t>decreases with distance</a:t>
            </a:r>
            <a:r>
              <a:rPr lang="en-US" smtClean="0"/>
              <a:t> between objects (actually as the square of this distance).</a:t>
            </a:r>
          </a:p>
          <a:p>
            <a:pPr lvl="1" eaLnBrk="1" hangingPunct="1">
              <a:lnSpc>
                <a:spcPct val="90000"/>
              </a:lnSpc>
              <a:buFont typeface="Wingdings" pitchFamily="2" charset="2"/>
              <a:buChar char="Ø"/>
            </a:pPr>
            <a:r>
              <a:rPr lang="en-US" smtClean="0"/>
              <a:t>So, if the Earth were twice as far from the Sun as it is, how much less would the Sun’s force of gravity be on the Earth then?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Distance Units for Astronomy</a:t>
            </a:r>
          </a:p>
        </p:txBody>
      </p:sp>
      <p:sp>
        <p:nvSpPr>
          <p:cNvPr id="26627" name="Rectangle 3"/>
          <p:cNvSpPr>
            <a:spLocks noGrp="1" noChangeArrowheads="1"/>
          </p:cNvSpPr>
          <p:nvPr>
            <p:ph type="body" idx="1"/>
          </p:nvPr>
        </p:nvSpPr>
        <p:spPr>
          <a:xfrm>
            <a:off x="457200" y="1447800"/>
            <a:ext cx="8229600" cy="4678363"/>
          </a:xfrm>
        </p:spPr>
        <p:txBody>
          <a:bodyPr/>
          <a:lstStyle/>
          <a:p>
            <a:pPr eaLnBrk="1" hangingPunct="1"/>
            <a:r>
              <a:rPr lang="en-US" smtClean="0"/>
              <a:t>Distances we measure in astronomy are HUGE, so we need some new units.  You have already learned the first two:</a:t>
            </a:r>
          </a:p>
          <a:p>
            <a:pPr lvl="1" eaLnBrk="1" hangingPunct="1">
              <a:buFont typeface="Wingdings" pitchFamily="2" charset="2"/>
              <a:buChar char="Ø"/>
            </a:pPr>
            <a:r>
              <a:rPr lang="en-US" smtClean="0"/>
              <a:t>Light Year (ly) = distance light travels in one year = 6 trillion miles = 6 million million miles.</a:t>
            </a:r>
          </a:p>
          <a:p>
            <a:pPr lvl="1" eaLnBrk="1" hangingPunct="1">
              <a:buFont typeface="Wingdings" pitchFamily="2" charset="2"/>
              <a:buChar char="Ø"/>
            </a:pPr>
            <a:r>
              <a:rPr lang="en-US" smtClean="0"/>
              <a:t>Astronomical Unit (AU) = average distance of the Earth from the Sun = 93 million miles.</a:t>
            </a:r>
          </a:p>
          <a:p>
            <a:pPr lvl="1" eaLnBrk="1" hangingPunct="1">
              <a:buFont typeface="Wingdings" pitchFamily="2" charset="2"/>
              <a:buChar char="Ø"/>
            </a:pPr>
            <a:r>
              <a:rPr lang="en-US" smtClean="0"/>
              <a:t>Parsec (pc) = 3.26 light years = about 20 trillion miles.  See page 49 in your textbook.</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58763"/>
            <a:ext cx="8229600" cy="1417637"/>
          </a:xfrm>
        </p:spPr>
        <p:txBody>
          <a:bodyPr/>
          <a:lstStyle/>
          <a:p>
            <a:pPr eaLnBrk="1" hangingPunct="1"/>
            <a:r>
              <a:rPr lang="en-US" sz="4000" smtClean="0"/>
              <a:t>Measuring Distance to</a:t>
            </a:r>
            <a:br>
              <a:rPr lang="en-US" sz="4000" smtClean="0"/>
            </a:br>
            <a:r>
              <a:rPr lang="en-US" sz="4000" smtClean="0"/>
              <a:t>Nearby Stars</a:t>
            </a:r>
          </a:p>
        </p:txBody>
      </p:sp>
      <p:sp>
        <p:nvSpPr>
          <p:cNvPr id="27651" name="Rectangle 3"/>
          <p:cNvSpPr>
            <a:spLocks noGrp="1" noChangeArrowheads="1"/>
          </p:cNvSpPr>
          <p:nvPr>
            <p:ph type="body" idx="1"/>
          </p:nvPr>
        </p:nvSpPr>
        <p:spPr>
          <a:xfrm>
            <a:off x="457200" y="1752600"/>
            <a:ext cx="8382000" cy="4876800"/>
          </a:xfrm>
        </p:spPr>
        <p:txBody>
          <a:bodyPr/>
          <a:lstStyle/>
          <a:p>
            <a:pPr eaLnBrk="1" hangingPunct="1">
              <a:lnSpc>
                <a:spcPct val="90000"/>
              </a:lnSpc>
            </a:pPr>
            <a:r>
              <a:rPr lang="en-US" smtClean="0"/>
              <a:t>We use </a:t>
            </a:r>
            <a:r>
              <a:rPr lang="en-US" u="sng" smtClean="0"/>
              <a:t>parallax</a:t>
            </a:r>
            <a:r>
              <a:rPr lang="en-US" smtClean="0"/>
              <a:t> shift.</a:t>
            </a:r>
          </a:p>
          <a:p>
            <a:pPr eaLnBrk="1" hangingPunct="1">
              <a:lnSpc>
                <a:spcPct val="90000"/>
              </a:lnSpc>
            </a:pPr>
            <a:r>
              <a:rPr lang="en-US" smtClean="0"/>
              <a:t>We see stars relatively near us from different angles at different times of year.</a:t>
            </a:r>
          </a:p>
          <a:p>
            <a:pPr eaLnBrk="1" hangingPunct="1">
              <a:lnSpc>
                <a:spcPct val="90000"/>
              </a:lnSpc>
            </a:pPr>
            <a:r>
              <a:rPr lang="en-US" smtClean="0"/>
              <a:t>These stars show a shift in their location compared to their background, and parallax tells us how far away they are.</a:t>
            </a:r>
          </a:p>
          <a:p>
            <a:pPr eaLnBrk="1" hangingPunct="1">
              <a:lnSpc>
                <a:spcPct val="90000"/>
              </a:lnSpc>
            </a:pPr>
            <a:r>
              <a:rPr lang="en-US" smtClean="0"/>
              <a:t>More parallax shift = star is closer.</a:t>
            </a:r>
          </a:p>
          <a:p>
            <a:pPr eaLnBrk="1" hangingPunct="1">
              <a:lnSpc>
                <a:spcPct val="90000"/>
              </a:lnSpc>
            </a:pPr>
            <a:r>
              <a:rPr lang="en-US" smtClean="0"/>
              <a:t>Less parallax shift = star is farther away.</a:t>
            </a:r>
          </a:p>
          <a:p>
            <a:pPr eaLnBrk="1" hangingPunct="1">
              <a:lnSpc>
                <a:spcPct val="90000"/>
              </a:lnSpc>
            </a:pPr>
            <a:r>
              <a:rPr lang="en-US" smtClean="0"/>
              <a:t>Objects very far away show no parallax.</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title"/>
          </p:nvPr>
        </p:nvSpPr>
        <p:spPr/>
        <p:txBody>
          <a:bodyPr/>
          <a:lstStyle/>
          <a:p>
            <a:pPr eaLnBrk="1" hangingPunct="1"/>
            <a:endParaRPr lang="en-US" smtClean="0"/>
          </a:p>
        </p:txBody>
      </p:sp>
      <p:pic>
        <p:nvPicPr>
          <p:cNvPr id="28675" name="Picture 4" descr="parallax 1 (Ilyse Zack)"/>
          <p:cNvPicPr>
            <a:picLocks noChangeAspect="1" noChangeArrowheads="1"/>
          </p:cNvPicPr>
          <p:nvPr>
            <p:ph idx="1"/>
          </p:nvPr>
        </p:nvPicPr>
        <p:blipFill>
          <a:blip r:embed="rId2"/>
          <a:srcRect/>
          <a:stretch>
            <a:fillRect/>
          </a:stretch>
        </p:blipFill>
        <p:spPr>
          <a:xfrm>
            <a:off x="1392238" y="457200"/>
            <a:ext cx="5922962" cy="5022850"/>
          </a:xfrm>
          <a:noFill/>
        </p:spPr>
      </p:pic>
      <p:sp>
        <p:nvSpPr>
          <p:cNvPr id="28676" name="Text Box 7"/>
          <p:cNvSpPr txBox="1">
            <a:spLocks noChangeArrowheads="1"/>
          </p:cNvSpPr>
          <p:nvPr/>
        </p:nvSpPr>
        <p:spPr bwMode="auto">
          <a:xfrm>
            <a:off x="1050925" y="6056313"/>
            <a:ext cx="2279650" cy="366712"/>
          </a:xfrm>
          <a:prstGeom prst="rect">
            <a:avLst/>
          </a:prstGeom>
          <a:noFill/>
          <a:ln w="9525">
            <a:noFill/>
            <a:miter lim="800000"/>
            <a:headEnd/>
            <a:tailEnd/>
          </a:ln>
        </p:spPr>
        <p:txBody>
          <a:bodyPr wrap="none">
            <a:spAutoFit/>
          </a:bodyPr>
          <a:lstStyle/>
          <a:p>
            <a:r>
              <a:rPr lang="en-US"/>
              <a:t>Thanks to Ilyse Zack</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noChangeArrowheads="1"/>
          </p:cNvSpPr>
          <p:nvPr>
            <p:ph type="title"/>
          </p:nvPr>
        </p:nvSpPr>
        <p:spPr>
          <a:xfrm>
            <a:off x="457200" y="152400"/>
            <a:ext cx="8229600" cy="914400"/>
          </a:xfrm>
        </p:spPr>
        <p:txBody>
          <a:bodyPr/>
          <a:lstStyle/>
          <a:p>
            <a:pPr eaLnBrk="1" hangingPunct="1"/>
            <a:r>
              <a:rPr lang="en-US" sz="3600" smtClean="0"/>
              <a:t>Parallax Again</a:t>
            </a:r>
          </a:p>
        </p:txBody>
      </p:sp>
      <p:pic>
        <p:nvPicPr>
          <p:cNvPr id="29699" name="Picture 4" descr="parallax 2 (Amanda Lipinski)"/>
          <p:cNvPicPr>
            <a:picLocks noChangeAspect="1" noChangeArrowheads="1"/>
          </p:cNvPicPr>
          <p:nvPr>
            <p:ph idx="1"/>
          </p:nvPr>
        </p:nvPicPr>
        <p:blipFill>
          <a:blip r:embed="rId2"/>
          <a:srcRect/>
          <a:stretch>
            <a:fillRect/>
          </a:stretch>
        </p:blipFill>
        <p:spPr>
          <a:xfrm>
            <a:off x="2065338" y="1143000"/>
            <a:ext cx="4945062" cy="4692650"/>
          </a:xfrm>
          <a:noFill/>
        </p:spPr>
      </p:pic>
      <p:sp>
        <p:nvSpPr>
          <p:cNvPr id="29700" name="Text Box 7"/>
          <p:cNvSpPr txBox="1">
            <a:spLocks noChangeArrowheads="1"/>
          </p:cNvSpPr>
          <p:nvPr/>
        </p:nvSpPr>
        <p:spPr bwMode="auto">
          <a:xfrm>
            <a:off x="1127125" y="6034088"/>
            <a:ext cx="2927350" cy="366712"/>
          </a:xfrm>
          <a:prstGeom prst="rect">
            <a:avLst/>
          </a:prstGeom>
          <a:noFill/>
          <a:ln w="9525">
            <a:noFill/>
            <a:miter lim="800000"/>
            <a:headEnd/>
            <a:tailEnd/>
          </a:ln>
        </p:spPr>
        <p:txBody>
          <a:bodyPr wrap="none">
            <a:spAutoFit/>
          </a:bodyPr>
          <a:lstStyle/>
          <a:p>
            <a:r>
              <a:rPr lang="en-US"/>
              <a:t>Thanks to Amanda Lipinski</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z="4000" smtClean="0"/>
              <a:t>How About Really Distant Objects?</a:t>
            </a:r>
          </a:p>
        </p:txBody>
      </p:sp>
      <p:sp>
        <p:nvSpPr>
          <p:cNvPr id="30723" name="Rectangle 3"/>
          <p:cNvSpPr>
            <a:spLocks noGrp="1" noChangeArrowheads="1"/>
          </p:cNvSpPr>
          <p:nvPr>
            <p:ph type="body" idx="1"/>
          </p:nvPr>
        </p:nvSpPr>
        <p:spPr/>
        <p:txBody>
          <a:bodyPr/>
          <a:lstStyle/>
          <a:p>
            <a:pPr eaLnBrk="1" hangingPunct="1"/>
            <a:r>
              <a:rPr lang="en-US" smtClean="0"/>
              <a:t>Remember that objects very far away show no parallax.</a:t>
            </a:r>
          </a:p>
          <a:p>
            <a:pPr eaLnBrk="1" hangingPunct="1"/>
            <a:r>
              <a:rPr lang="en-US" smtClean="0"/>
              <a:t>So how do we measure distances to the really far out stuff?</a:t>
            </a:r>
          </a:p>
          <a:p>
            <a:pPr eaLnBrk="1" hangingPunct="1"/>
            <a:r>
              <a:rPr lang="en-US" smtClean="0"/>
              <a:t>We use some other techniques called “The Distance Ladder” – more about that later (includes variable stars and supernovae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Grp="1" noChangeArrowheads="1"/>
          </p:cNvSpPr>
          <p:nvPr>
            <p:ph type="title"/>
          </p:nvPr>
        </p:nvSpPr>
        <p:spPr>
          <a:xfrm>
            <a:off x="457200" y="274638"/>
            <a:ext cx="8229600" cy="868362"/>
          </a:xfrm>
        </p:spPr>
        <p:txBody>
          <a:bodyPr/>
          <a:lstStyle/>
          <a:p>
            <a:pPr eaLnBrk="1" hangingPunct="1"/>
            <a:r>
              <a:rPr lang="en-US" smtClean="0"/>
              <a:t>Relativity !!</a:t>
            </a:r>
          </a:p>
        </p:txBody>
      </p:sp>
      <p:pic>
        <p:nvPicPr>
          <p:cNvPr id="31747" name="Picture 4" descr="4017-21-EinsteinwtongueoLG"/>
          <p:cNvPicPr>
            <a:picLocks noChangeAspect="1" noChangeArrowheads="1"/>
          </p:cNvPicPr>
          <p:nvPr>
            <p:ph idx="1"/>
          </p:nvPr>
        </p:nvPicPr>
        <p:blipFill>
          <a:blip r:embed="rId2"/>
          <a:srcRect/>
          <a:stretch>
            <a:fillRect/>
          </a:stretch>
        </p:blipFill>
        <p:spPr>
          <a:xfrm>
            <a:off x="2613025" y="1219200"/>
            <a:ext cx="3711575" cy="5567363"/>
          </a:xfr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Relativity</a:t>
            </a:r>
          </a:p>
        </p:txBody>
      </p:sp>
      <p:sp>
        <p:nvSpPr>
          <p:cNvPr id="32771" name="Rectangle 3"/>
          <p:cNvSpPr>
            <a:spLocks noGrp="1" noChangeArrowheads="1"/>
          </p:cNvSpPr>
          <p:nvPr>
            <p:ph type="body" idx="1"/>
          </p:nvPr>
        </p:nvSpPr>
        <p:spPr/>
        <p:txBody>
          <a:bodyPr/>
          <a:lstStyle/>
          <a:p>
            <a:pPr eaLnBrk="1" hangingPunct="1"/>
            <a:r>
              <a:rPr lang="en-US" smtClean="0"/>
              <a:t>Albert Einstein began a revolution in science by ignoring common sense.</a:t>
            </a:r>
          </a:p>
          <a:p>
            <a:pPr eaLnBrk="1" hangingPunct="1"/>
            <a:r>
              <a:rPr lang="en-US" smtClean="0"/>
              <a:t>He came up with two theories of what we call relativity:</a:t>
            </a:r>
          </a:p>
          <a:p>
            <a:pPr lvl="1" eaLnBrk="1" hangingPunct="1">
              <a:buFont typeface="Wingdings" pitchFamily="2" charset="2"/>
              <a:buChar char="Ø"/>
            </a:pPr>
            <a:r>
              <a:rPr lang="en-US" smtClean="0"/>
              <a:t>Special Relativity (1905) – changed our ideas about space and time.</a:t>
            </a:r>
          </a:p>
          <a:p>
            <a:pPr lvl="1" eaLnBrk="1" hangingPunct="1">
              <a:buFont typeface="Wingdings" pitchFamily="2" charset="2"/>
              <a:buChar char="Ø"/>
            </a:pPr>
            <a:r>
              <a:rPr lang="en-US" smtClean="0"/>
              <a:t>General Relativity (1915) – changed how we think about gravity.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3200" smtClean="0"/>
              <a:t>Special Relativity – How motion affects our measurements of distance, time, and mass.</a:t>
            </a:r>
          </a:p>
        </p:txBody>
      </p:sp>
      <p:sp>
        <p:nvSpPr>
          <p:cNvPr id="33795" name="Rectangle 3"/>
          <p:cNvSpPr>
            <a:spLocks noGrp="1" noChangeArrowheads="1"/>
          </p:cNvSpPr>
          <p:nvPr>
            <p:ph type="body" idx="1"/>
          </p:nvPr>
        </p:nvSpPr>
        <p:spPr>
          <a:xfrm>
            <a:off x="457200" y="1798638"/>
            <a:ext cx="8229600" cy="4525962"/>
          </a:xfrm>
        </p:spPr>
        <p:txBody>
          <a:bodyPr/>
          <a:lstStyle/>
          <a:p>
            <a:pPr eaLnBrk="1" hangingPunct="1">
              <a:lnSpc>
                <a:spcPct val="90000"/>
              </a:lnSpc>
            </a:pPr>
            <a:r>
              <a:rPr lang="en-US" u="sng" smtClean="0"/>
              <a:t>You experience physical reality the same way regardless of the (constant) velocity at which you move</a:t>
            </a:r>
            <a:r>
              <a:rPr lang="en-US" smtClean="0"/>
              <a:t>.</a:t>
            </a:r>
          </a:p>
          <a:p>
            <a:pPr eaLnBrk="1" hangingPunct="1">
              <a:lnSpc>
                <a:spcPct val="90000"/>
              </a:lnSpc>
            </a:pPr>
            <a:r>
              <a:rPr lang="en-US" smtClean="0"/>
              <a:t>Example:  You are inside a train moving at 100 mph and drop your textbook to the floor – say it takes one second to fall.  Now you stop the train and try the same thing.  How long will it take the book to fall to the floor?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792162"/>
          </a:xfrm>
        </p:spPr>
        <p:txBody>
          <a:bodyPr/>
          <a:lstStyle/>
          <a:p>
            <a:pPr eaLnBrk="1" hangingPunct="1"/>
            <a:r>
              <a:rPr lang="en-US" sz="3200" smtClean="0"/>
              <a:t>Special Relativity continued</a:t>
            </a:r>
          </a:p>
        </p:txBody>
      </p:sp>
      <p:sp>
        <p:nvSpPr>
          <p:cNvPr id="34819" name="Rectangle 3"/>
          <p:cNvSpPr>
            <a:spLocks noGrp="1" noChangeArrowheads="1"/>
          </p:cNvSpPr>
          <p:nvPr>
            <p:ph type="body" idx="1"/>
          </p:nvPr>
        </p:nvSpPr>
        <p:spPr>
          <a:xfrm>
            <a:off x="457200" y="1219200"/>
            <a:ext cx="8229600" cy="5257800"/>
          </a:xfrm>
        </p:spPr>
        <p:txBody>
          <a:bodyPr/>
          <a:lstStyle/>
          <a:p>
            <a:pPr eaLnBrk="1" hangingPunct="1">
              <a:lnSpc>
                <a:spcPct val="90000"/>
              </a:lnSpc>
            </a:pPr>
            <a:r>
              <a:rPr lang="en-US" u="sng" smtClean="0"/>
              <a:t>No matter what your speed or direction, you always measure the speed of light to be the same (186,000 miles per second)</a:t>
            </a:r>
            <a:r>
              <a:rPr lang="en-US" smtClean="0"/>
              <a:t>.</a:t>
            </a:r>
          </a:p>
          <a:p>
            <a:pPr eaLnBrk="1" hangingPunct="1">
              <a:lnSpc>
                <a:spcPct val="90000"/>
              </a:lnSpc>
            </a:pPr>
            <a:r>
              <a:rPr lang="en-US" smtClean="0"/>
              <a:t>Example:  You are in a car moving toward a yellow street light at 93,000 miles per second.  Your friends are standing under the light.  How fast do your friends see the light photons coming at them?  How fast do you see the light photons coming at you?  What color is the light your friends see?  What color is the light you see?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p:txBody>
          <a:bodyPr/>
          <a:lstStyle/>
          <a:p>
            <a:pPr eaLnBrk="1" hangingPunct="1"/>
            <a:endParaRPr lang="en-US" smtClean="0"/>
          </a:p>
        </p:txBody>
      </p:sp>
      <p:pic>
        <p:nvPicPr>
          <p:cNvPr id="35843" name="Picture 4" descr="Chp14_Fig14"/>
          <p:cNvPicPr>
            <a:picLocks noChangeAspect="1" noChangeArrowheads="1"/>
          </p:cNvPicPr>
          <p:nvPr>
            <p:ph idx="1"/>
          </p:nvPr>
        </p:nvPicPr>
        <p:blipFill>
          <a:blip r:embed="rId2"/>
          <a:srcRect/>
          <a:stretch>
            <a:fillRect/>
          </a:stretch>
        </p:blipFill>
        <p:spPr>
          <a:xfrm>
            <a:off x="319088" y="609600"/>
            <a:ext cx="8520112" cy="5459413"/>
          </a:xfr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pPr eaLnBrk="1" hangingPunct="1"/>
            <a:endParaRPr lang="en-US" smtClean="0"/>
          </a:p>
        </p:txBody>
      </p:sp>
      <p:pic>
        <p:nvPicPr>
          <p:cNvPr id="36867" name="Picture 4" descr="Chp14_Fig14"/>
          <p:cNvPicPr>
            <a:picLocks noChangeAspect="1" noChangeArrowheads="1"/>
          </p:cNvPicPr>
          <p:nvPr>
            <p:ph idx="1"/>
          </p:nvPr>
        </p:nvPicPr>
        <p:blipFill>
          <a:blip r:embed="rId2"/>
          <a:srcRect/>
          <a:stretch>
            <a:fillRect/>
          </a:stretch>
        </p:blipFill>
        <p:spPr>
          <a:xfrm>
            <a:off x="828675" y="474663"/>
            <a:ext cx="7477125" cy="5849937"/>
          </a:xfr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en-US" smtClean="0"/>
          </a:p>
        </p:txBody>
      </p:sp>
      <p:pic>
        <p:nvPicPr>
          <p:cNvPr id="37891" name="Picture 3" descr="spectrum"/>
          <p:cNvPicPr>
            <a:picLocks noChangeAspect="1" noChangeArrowheads="1"/>
          </p:cNvPicPr>
          <p:nvPr>
            <p:ph idx="1"/>
          </p:nvPr>
        </p:nvPicPr>
        <p:blipFill>
          <a:blip r:embed="rId2"/>
          <a:srcRect/>
          <a:stretch>
            <a:fillRect/>
          </a:stretch>
        </p:blipFill>
        <p:spPr>
          <a:xfrm>
            <a:off x="0" y="0"/>
            <a:ext cx="9159875" cy="6105525"/>
          </a:xfrm>
          <a:noFill/>
        </p:spPr>
      </p:pic>
      <p:sp>
        <p:nvSpPr>
          <p:cNvPr id="37892" name="Text Box 4"/>
          <p:cNvSpPr txBox="1">
            <a:spLocks noChangeArrowheads="1"/>
          </p:cNvSpPr>
          <p:nvPr/>
        </p:nvSpPr>
        <p:spPr bwMode="auto">
          <a:xfrm>
            <a:off x="304800" y="6019800"/>
            <a:ext cx="8426450" cy="366713"/>
          </a:xfrm>
          <a:prstGeom prst="rect">
            <a:avLst/>
          </a:prstGeom>
          <a:noFill/>
          <a:ln w="9525">
            <a:noFill/>
            <a:miter lim="800000"/>
            <a:headEnd/>
            <a:tailEnd/>
          </a:ln>
        </p:spPr>
        <p:txBody>
          <a:bodyPr wrap="none">
            <a:spAutoFit/>
          </a:bodyPr>
          <a:lstStyle/>
          <a:p>
            <a:r>
              <a:rPr lang="en-US" b="1" u="sng"/>
              <a:t>LOW ENERGY</a:t>
            </a:r>
            <a:r>
              <a:rPr lang="en-US"/>
              <a:t>                                                                                </a:t>
            </a:r>
            <a:r>
              <a:rPr lang="en-US" b="1" i="1" u="sng"/>
              <a:t>HIGH ENERGY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smtClean="0"/>
              <a:t>Special Relativity – Weird Results</a:t>
            </a:r>
          </a:p>
        </p:txBody>
      </p:sp>
      <p:sp>
        <p:nvSpPr>
          <p:cNvPr id="38915" name="Rectangle 3"/>
          <p:cNvSpPr>
            <a:spLocks noGrp="1" noChangeArrowheads="1"/>
          </p:cNvSpPr>
          <p:nvPr>
            <p:ph type="body" sz="half" idx="1"/>
          </p:nvPr>
        </p:nvSpPr>
        <p:spPr>
          <a:xfrm>
            <a:off x="457200" y="1600200"/>
            <a:ext cx="2743200" cy="4525963"/>
          </a:xfrm>
        </p:spPr>
        <p:txBody>
          <a:bodyPr/>
          <a:lstStyle/>
          <a:p>
            <a:pPr marL="609600" indent="-609600" eaLnBrk="1" hangingPunct="1">
              <a:buFontTx/>
              <a:buAutoNum type="arabicPeriod"/>
            </a:pPr>
            <a:r>
              <a:rPr lang="en-US" sz="2800" smtClean="0"/>
              <a:t>An object gets shorter as it travels faster.</a:t>
            </a:r>
          </a:p>
        </p:txBody>
      </p:sp>
      <p:pic>
        <p:nvPicPr>
          <p:cNvPr id="38916" name="Picture 4" descr="Chp14_Fig14"/>
          <p:cNvPicPr>
            <a:picLocks noChangeAspect="1" noChangeArrowheads="1"/>
          </p:cNvPicPr>
          <p:nvPr>
            <p:ph sz="half" idx="2"/>
          </p:nvPr>
        </p:nvPicPr>
        <p:blipFill>
          <a:blip r:embed="rId2"/>
          <a:srcRect/>
          <a:stretch>
            <a:fillRect/>
          </a:stretch>
        </p:blipFill>
        <p:spPr>
          <a:xfrm>
            <a:off x="3581400" y="1535113"/>
            <a:ext cx="5219700" cy="4865687"/>
          </a:xfr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4000" smtClean="0"/>
              <a:t>Special Relativity – Weird Results</a:t>
            </a:r>
          </a:p>
        </p:txBody>
      </p:sp>
      <p:sp>
        <p:nvSpPr>
          <p:cNvPr id="39939" name="Rectangle 3"/>
          <p:cNvSpPr>
            <a:spLocks noGrp="1" noChangeArrowheads="1"/>
          </p:cNvSpPr>
          <p:nvPr>
            <p:ph type="body" sz="half" idx="1"/>
          </p:nvPr>
        </p:nvSpPr>
        <p:spPr>
          <a:xfrm>
            <a:off x="457200" y="1447800"/>
            <a:ext cx="3124200" cy="5029200"/>
          </a:xfrm>
        </p:spPr>
        <p:txBody>
          <a:bodyPr/>
          <a:lstStyle/>
          <a:p>
            <a:pPr marL="609600" indent="-609600" eaLnBrk="1" hangingPunct="1">
              <a:buFontTx/>
              <a:buAutoNum type="arabicPeriod" startAt="2"/>
            </a:pPr>
            <a:r>
              <a:rPr lang="en-US" sz="2800" smtClean="0"/>
              <a:t>Moving clocks run more slowly than clocks that are at rest – called </a:t>
            </a:r>
            <a:r>
              <a:rPr lang="en-US" sz="2800" u="sng" smtClean="0"/>
              <a:t>time dilation</a:t>
            </a:r>
            <a:r>
              <a:rPr lang="en-US" sz="2800" smtClean="0"/>
              <a:t>.  Requires that space and time be combined into </a:t>
            </a:r>
            <a:r>
              <a:rPr lang="en-US" sz="2800" u="sng" smtClean="0"/>
              <a:t>space-time</a:t>
            </a:r>
            <a:r>
              <a:rPr lang="en-US" sz="2800" smtClean="0"/>
              <a:t>.</a:t>
            </a:r>
          </a:p>
        </p:txBody>
      </p:sp>
      <p:pic>
        <p:nvPicPr>
          <p:cNvPr id="39940" name="Picture 6" descr="time_dilation"/>
          <p:cNvPicPr>
            <a:picLocks noGrp="1" noChangeAspect="1" noChangeArrowheads="1" noCrop="1"/>
          </p:cNvPicPr>
          <p:nvPr>
            <p:ph sz="half" idx="2"/>
          </p:nvPr>
        </p:nvPicPr>
        <p:blipFill>
          <a:blip r:embed="rId2"/>
          <a:srcRect/>
          <a:stretch>
            <a:fillRect/>
          </a:stretch>
        </p:blipFill>
        <p:spPr>
          <a:xfrm>
            <a:off x="3794125" y="1828800"/>
            <a:ext cx="5273675" cy="3956050"/>
          </a:xfr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z="4000" smtClean="0"/>
              <a:t>Special Relativity – Weird Results</a:t>
            </a:r>
          </a:p>
        </p:txBody>
      </p:sp>
      <p:sp>
        <p:nvSpPr>
          <p:cNvPr id="40963" name="Rectangle 3"/>
          <p:cNvSpPr>
            <a:spLocks noGrp="1" noChangeArrowheads="1"/>
          </p:cNvSpPr>
          <p:nvPr>
            <p:ph type="body" sz="half" idx="1"/>
          </p:nvPr>
        </p:nvSpPr>
        <p:spPr>
          <a:xfrm>
            <a:off x="457200" y="1600200"/>
            <a:ext cx="2743200" cy="4525963"/>
          </a:xfrm>
        </p:spPr>
        <p:txBody>
          <a:bodyPr/>
          <a:lstStyle/>
          <a:p>
            <a:pPr marL="609600" indent="-609600" eaLnBrk="1" hangingPunct="1">
              <a:buFontTx/>
              <a:buAutoNum type="arabicPeriod" startAt="3"/>
            </a:pPr>
            <a:r>
              <a:rPr lang="en-US" sz="2800" smtClean="0"/>
              <a:t>The faster an object moves, the heavier it gets (mass increases).  This means nothing can go as fast as light.</a:t>
            </a:r>
          </a:p>
        </p:txBody>
      </p:sp>
      <p:graphicFrame>
        <p:nvGraphicFramePr>
          <p:cNvPr id="55370" name="Group 74"/>
          <p:cNvGraphicFramePr>
            <a:graphicFrameLocks noGrp="1"/>
          </p:cNvGraphicFramePr>
          <p:nvPr>
            <p:ph sz="half" idx="2"/>
          </p:nvPr>
        </p:nvGraphicFramePr>
        <p:xfrm>
          <a:off x="3657600" y="1512888"/>
          <a:ext cx="5029200" cy="4757737"/>
        </p:xfrm>
        <a:graphic>
          <a:graphicData uri="http://schemas.openxmlformats.org/drawingml/2006/table">
            <a:tbl>
              <a:tblPr/>
              <a:tblGrid>
                <a:gridCol w="2514600"/>
                <a:gridCol w="2514600"/>
              </a:tblGrid>
              <a:tr h="463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Velocity</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Mass</a:t>
                      </a: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3.0 m/s (walking speed)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50.000000000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300 m/s (about 670 mi/hr)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50.000000000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3000 m/s (about 6700 mi/hr)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50.000000002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0.1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50.25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0.5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57.74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0.9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114.7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0.99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354.4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0.999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1118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infinite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z="4000" smtClean="0"/>
              <a:t>Special Relativity – Weird Results</a:t>
            </a:r>
          </a:p>
        </p:txBody>
      </p:sp>
      <p:sp>
        <p:nvSpPr>
          <p:cNvPr id="41987" name="Rectangle 3"/>
          <p:cNvSpPr>
            <a:spLocks noGrp="1" noChangeArrowheads="1"/>
          </p:cNvSpPr>
          <p:nvPr>
            <p:ph type="body" sz="half" idx="1"/>
          </p:nvPr>
        </p:nvSpPr>
        <p:spPr>
          <a:xfrm>
            <a:off x="457200" y="1600200"/>
            <a:ext cx="7696200" cy="4800600"/>
          </a:xfrm>
        </p:spPr>
        <p:txBody>
          <a:bodyPr/>
          <a:lstStyle/>
          <a:p>
            <a:pPr marL="609600" indent="-609600" eaLnBrk="1" hangingPunct="1">
              <a:buFontTx/>
              <a:buAutoNum type="arabicPeriod" startAt="4"/>
            </a:pPr>
            <a:r>
              <a:rPr lang="en-US" sz="2800" smtClean="0"/>
              <a:t>Matter and energy are really different forms of the same thing.</a:t>
            </a:r>
          </a:p>
          <a:p>
            <a:pPr marL="609600" indent="-609600" algn="ctr" eaLnBrk="1" hangingPunct="1">
              <a:buFontTx/>
              <a:buNone/>
            </a:pPr>
            <a:r>
              <a:rPr lang="en-US" sz="4000" smtClean="0"/>
              <a:t>E = mc</a:t>
            </a:r>
            <a:r>
              <a:rPr lang="en-US" sz="4000" baseline="30000" smtClean="0"/>
              <a:t>2</a:t>
            </a:r>
          </a:p>
          <a:p>
            <a:pPr marL="609600" indent="-609600" algn="ctr" eaLnBrk="1" hangingPunct="1">
              <a:buFontTx/>
              <a:buNone/>
            </a:pPr>
            <a:endParaRPr lang="en-US" sz="4000" baseline="30000" smtClean="0"/>
          </a:p>
          <a:p>
            <a:pPr marL="990600" lvl="1" indent="-533400" eaLnBrk="1" hangingPunct="1">
              <a:buFontTx/>
              <a:buChar char="•"/>
            </a:pPr>
            <a:r>
              <a:rPr lang="en-US" sz="2400" smtClean="0"/>
              <a:t>You can change energy into matter, and matter into energy.</a:t>
            </a:r>
          </a:p>
          <a:p>
            <a:pPr marL="990600" lvl="1" indent="-533400" eaLnBrk="1" hangingPunct="1">
              <a:buFontTx/>
              <a:buChar char="•"/>
            </a:pPr>
            <a:r>
              <a:rPr lang="en-US" sz="2400" smtClean="0"/>
              <a:t>A  small amount of matter can give a HUGE amount of energy, like in the Sun and nuclear weapons.</a:t>
            </a:r>
          </a:p>
          <a:p>
            <a:pPr marL="609600" indent="-609600" eaLnBrk="1" hangingPunct="1">
              <a:buFontTx/>
              <a:buAutoNum type="arabicPeriod" startAt="4"/>
            </a:pPr>
            <a:endParaRPr lang="en-US" sz="400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z="4000" smtClean="0"/>
              <a:t>Space-time (Result of</a:t>
            </a:r>
            <a:br>
              <a:rPr lang="en-US" sz="4000" smtClean="0"/>
            </a:br>
            <a:r>
              <a:rPr lang="en-US" sz="4000" smtClean="0"/>
              <a:t>Special Relativity)</a:t>
            </a:r>
          </a:p>
        </p:txBody>
      </p:sp>
      <p:sp>
        <p:nvSpPr>
          <p:cNvPr id="43011" name="Rectangle 3"/>
          <p:cNvSpPr>
            <a:spLocks noGrp="1" noChangeArrowheads="1"/>
          </p:cNvSpPr>
          <p:nvPr>
            <p:ph type="body" idx="1"/>
          </p:nvPr>
        </p:nvSpPr>
        <p:spPr>
          <a:xfrm>
            <a:off x="457200" y="1600200"/>
            <a:ext cx="8229600" cy="4953000"/>
          </a:xfrm>
        </p:spPr>
        <p:txBody>
          <a:bodyPr/>
          <a:lstStyle/>
          <a:p>
            <a:pPr eaLnBrk="1" hangingPunct="1"/>
            <a:r>
              <a:rPr lang="en-US" smtClean="0"/>
              <a:t>Space-time has four dimensions – three space dimensions plus time.</a:t>
            </a:r>
          </a:p>
          <a:p>
            <a:pPr eaLnBrk="1" hangingPunct="1"/>
            <a:r>
              <a:rPr lang="en-US" smtClean="0"/>
              <a:t>What does a space-time diagram look like?</a:t>
            </a:r>
          </a:p>
          <a:p>
            <a:pPr eaLnBrk="1" hangingPunct="1"/>
            <a:r>
              <a:rPr lang="en-US" smtClean="0"/>
              <a:t>The following figure is the space-time diagram of the collision and joining together of two black holes.  Time (t) is on the vertical axis, and two dimensions of space are shown (p and z).</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5"/>
          <p:cNvSpPr>
            <a:spLocks noGrp="1" noChangeArrowheads="1"/>
          </p:cNvSpPr>
          <p:nvPr>
            <p:ph type="title"/>
          </p:nvPr>
        </p:nvSpPr>
        <p:spPr/>
        <p:txBody>
          <a:bodyPr/>
          <a:lstStyle/>
          <a:p>
            <a:pPr eaLnBrk="1" hangingPunct="1"/>
            <a:endParaRPr lang="en-US" smtClean="0"/>
          </a:p>
        </p:txBody>
      </p:sp>
      <p:pic>
        <p:nvPicPr>
          <p:cNvPr id="44035" name="Picture 4" descr="spacetime"/>
          <p:cNvPicPr>
            <a:picLocks noChangeAspect="1" noChangeArrowheads="1"/>
          </p:cNvPicPr>
          <p:nvPr>
            <p:ph idx="1"/>
          </p:nvPr>
        </p:nvPicPr>
        <p:blipFill>
          <a:blip r:embed="rId2"/>
          <a:srcRect/>
          <a:stretch>
            <a:fillRect/>
          </a:stretch>
        </p:blipFill>
        <p:spPr>
          <a:xfrm>
            <a:off x="1676400" y="228600"/>
            <a:ext cx="6024563" cy="6473825"/>
          </a:xfr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z="4000" smtClean="0"/>
              <a:t>Space-time Diagram and</a:t>
            </a:r>
            <a:br>
              <a:rPr lang="en-US" sz="4000" smtClean="0"/>
            </a:br>
            <a:r>
              <a:rPr lang="en-US" sz="4000" smtClean="0"/>
              <a:t>World Lines</a:t>
            </a:r>
          </a:p>
        </p:txBody>
      </p:sp>
      <p:pic>
        <p:nvPicPr>
          <p:cNvPr id="45059" name="Picture 4" descr="world line - earth"/>
          <p:cNvPicPr>
            <a:picLocks noChangeAspect="1" noChangeArrowheads="1"/>
          </p:cNvPicPr>
          <p:nvPr>
            <p:ph idx="1"/>
          </p:nvPr>
        </p:nvPicPr>
        <p:blipFill>
          <a:blip r:embed="rId2"/>
          <a:srcRect/>
          <a:stretch>
            <a:fillRect/>
          </a:stretch>
        </p:blipFill>
        <p:spPr>
          <a:xfrm>
            <a:off x="2336800" y="2006600"/>
            <a:ext cx="4470400" cy="4470400"/>
          </a:xfrm>
          <a:noFill/>
        </p:spPr>
      </p:pic>
      <p:sp>
        <p:nvSpPr>
          <p:cNvPr id="45060" name="Text Box 6"/>
          <p:cNvSpPr txBox="1">
            <a:spLocks noChangeArrowheads="1"/>
          </p:cNvSpPr>
          <p:nvPr/>
        </p:nvSpPr>
        <p:spPr bwMode="auto">
          <a:xfrm>
            <a:off x="974725" y="2093913"/>
            <a:ext cx="2051050" cy="641350"/>
          </a:xfrm>
          <a:prstGeom prst="rect">
            <a:avLst/>
          </a:prstGeom>
          <a:noFill/>
          <a:ln w="9525">
            <a:noFill/>
            <a:miter lim="800000"/>
            <a:headEnd/>
            <a:tailEnd/>
          </a:ln>
        </p:spPr>
        <p:txBody>
          <a:bodyPr wrap="none">
            <a:spAutoFit/>
          </a:bodyPr>
          <a:lstStyle/>
          <a:p>
            <a:r>
              <a:rPr lang="en-US"/>
              <a:t>Whose World Line</a:t>
            </a:r>
          </a:p>
          <a:p>
            <a:r>
              <a:rPr lang="en-US"/>
              <a:t>Is this, anyway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z="3600" smtClean="0"/>
              <a:t>General Relativity – How matter curves space-time and creates gravity.</a:t>
            </a:r>
          </a:p>
        </p:txBody>
      </p:sp>
      <p:sp>
        <p:nvSpPr>
          <p:cNvPr id="46083" name="Rectangle 3"/>
          <p:cNvSpPr>
            <a:spLocks noGrp="1" noChangeArrowheads="1"/>
          </p:cNvSpPr>
          <p:nvPr>
            <p:ph type="body" idx="1"/>
          </p:nvPr>
        </p:nvSpPr>
        <p:spPr>
          <a:xfrm>
            <a:off x="457200" y="1951038"/>
            <a:ext cx="8229600" cy="4525962"/>
          </a:xfrm>
        </p:spPr>
        <p:txBody>
          <a:bodyPr/>
          <a:lstStyle/>
          <a:p>
            <a:pPr eaLnBrk="1" hangingPunct="1"/>
            <a:r>
              <a:rPr lang="en-US" u="sng" smtClean="0"/>
              <a:t>Matter makes space-time curve</a:t>
            </a:r>
            <a:r>
              <a:rPr lang="en-US" smtClean="0"/>
              <a:t>.</a:t>
            </a:r>
          </a:p>
          <a:p>
            <a:pPr eaLnBrk="1" hangingPunct="1"/>
            <a:r>
              <a:rPr lang="en-US" smtClean="0"/>
              <a:t>The more matter there is (more mass), the more space-time is distorted or curved.</a:t>
            </a:r>
          </a:p>
          <a:p>
            <a:pPr eaLnBrk="1" hangingPunct="1"/>
            <a:r>
              <a:rPr lang="en-US" smtClean="0"/>
              <a:t>The curvature of space-time creates the gravitational force between objects.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Matter Curves Space-time</a:t>
            </a:r>
          </a:p>
        </p:txBody>
      </p:sp>
      <p:pic>
        <p:nvPicPr>
          <p:cNvPr id="47107" name="Picture 4" descr="Chp14_Fig14"/>
          <p:cNvPicPr>
            <a:picLocks noChangeAspect="1" noChangeArrowheads="1"/>
          </p:cNvPicPr>
          <p:nvPr>
            <p:ph idx="1"/>
          </p:nvPr>
        </p:nvPicPr>
        <p:blipFill>
          <a:blip r:embed="rId2"/>
          <a:srcRect/>
          <a:stretch>
            <a:fillRect/>
          </a:stretch>
        </p:blipFill>
        <p:spPr>
          <a:xfrm>
            <a:off x="338138" y="2286000"/>
            <a:ext cx="8501062" cy="2332038"/>
          </a:xfr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endParaRPr lang="en-US" smtClean="0"/>
          </a:p>
        </p:txBody>
      </p:sp>
      <p:sp>
        <p:nvSpPr>
          <p:cNvPr id="48131" name="Rectangle 3"/>
          <p:cNvSpPr>
            <a:spLocks noGrp="1" noChangeArrowheads="1"/>
          </p:cNvSpPr>
          <p:nvPr>
            <p:ph type="body" sz="half" idx="1"/>
          </p:nvPr>
        </p:nvSpPr>
        <p:spPr>
          <a:xfrm>
            <a:off x="457200" y="1600200"/>
            <a:ext cx="2819400" cy="4525963"/>
          </a:xfrm>
        </p:spPr>
        <p:txBody>
          <a:bodyPr/>
          <a:lstStyle/>
          <a:p>
            <a:pPr eaLnBrk="1" hangingPunct="1"/>
            <a:r>
              <a:rPr lang="en-US" sz="2800" smtClean="0"/>
              <a:t>Curved space-time: bigger mass = bigger curve = stronger force of gravity.</a:t>
            </a:r>
          </a:p>
        </p:txBody>
      </p:sp>
      <p:pic>
        <p:nvPicPr>
          <p:cNvPr id="48132" name="Picture 4" descr="curved sptime"/>
          <p:cNvPicPr>
            <a:picLocks noChangeAspect="1" noChangeArrowheads="1"/>
          </p:cNvPicPr>
          <p:nvPr>
            <p:ph sz="half" idx="2"/>
          </p:nvPr>
        </p:nvPicPr>
        <p:blipFill>
          <a:blip r:embed="rId2"/>
          <a:srcRect/>
          <a:stretch>
            <a:fillRect/>
          </a:stretch>
        </p:blipFill>
        <p:spPr>
          <a:xfrm>
            <a:off x="3733800" y="152400"/>
            <a:ext cx="5311775" cy="6521450"/>
          </a:xfr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Curved Space-time and Orbits</a:t>
            </a:r>
          </a:p>
        </p:txBody>
      </p:sp>
      <p:sp>
        <p:nvSpPr>
          <p:cNvPr id="49155" name="Rectangle 3"/>
          <p:cNvSpPr>
            <a:spLocks noGrp="1" noChangeArrowheads="1"/>
          </p:cNvSpPr>
          <p:nvPr>
            <p:ph type="body" idx="1"/>
          </p:nvPr>
        </p:nvSpPr>
        <p:spPr/>
        <p:txBody>
          <a:bodyPr/>
          <a:lstStyle/>
          <a:p>
            <a:pPr eaLnBrk="1" hangingPunct="1"/>
            <a:r>
              <a:rPr lang="en-US" smtClean="0"/>
              <a:t>Newton’s equation for gravity says an orbit is always an ellipse.</a:t>
            </a:r>
          </a:p>
          <a:p>
            <a:pPr eaLnBrk="1" hangingPunct="1"/>
            <a:r>
              <a:rPr lang="en-US" smtClean="0"/>
              <a:t>But Einstein’s space-time gets curved by matter, and orbits look different near a huge mass (like a black hole).</a:t>
            </a:r>
          </a:p>
          <a:p>
            <a:pPr eaLnBrk="1" hangingPunct="1"/>
            <a:r>
              <a:rPr lang="en-US" smtClean="0">
                <a:hlinkClick r:id="rId2"/>
              </a:rPr>
              <a:t>ANIMATION – Orbits in strongly curved space-time</a:t>
            </a:r>
            <a:r>
              <a:rPr lang="en-US" smtClean="0"/>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z="4000" smtClean="0"/>
              <a:t>General Relativity – Weird Results</a:t>
            </a:r>
          </a:p>
        </p:txBody>
      </p:sp>
      <p:sp>
        <p:nvSpPr>
          <p:cNvPr id="50179" name="Rectangle 3"/>
          <p:cNvSpPr>
            <a:spLocks noGrp="1" noChangeArrowheads="1"/>
          </p:cNvSpPr>
          <p:nvPr>
            <p:ph type="body" sz="half" idx="1"/>
          </p:nvPr>
        </p:nvSpPr>
        <p:spPr>
          <a:xfrm>
            <a:off x="457200" y="1600200"/>
            <a:ext cx="2743200" cy="4525963"/>
          </a:xfrm>
        </p:spPr>
        <p:txBody>
          <a:bodyPr/>
          <a:lstStyle/>
          <a:p>
            <a:pPr marL="609600" indent="-609600" eaLnBrk="1" hangingPunct="1">
              <a:buFontTx/>
              <a:buAutoNum type="arabicPeriod"/>
            </a:pPr>
            <a:r>
              <a:rPr lang="en-US" sz="2800" smtClean="0"/>
              <a:t>Time slows down in the presence of matter.</a:t>
            </a:r>
          </a:p>
        </p:txBody>
      </p:sp>
      <p:pic>
        <p:nvPicPr>
          <p:cNvPr id="50180" name="Picture 6" descr="Chp14_Fig14"/>
          <p:cNvPicPr>
            <a:picLocks noGrp="1" noChangeAspect="1" noChangeArrowheads="1"/>
          </p:cNvPicPr>
          <p:nvPr>
            <p:ph sz="half" idx="2"/>
          </p:nvPr>
        </p:nvPicPr>
        <p:blipFill>
          <a:blip r:embed="rId2"/>
          <a:srcRect/>
          <a:stretch>
            <a:fillRect/>
          </a:stretch>
        </p:blipFill>
        <p:spPr>
          <a:xfrm>
            <a:off x="3505200" y="1482725"/>
            <a:ext cx="5302250" cy="5222875"/>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z="4000" smtClean="0"/>
              <a:t>General Relativity – Weird Results</a:t>
            </a:r>
          </a:p>
        </p:txBody>
      </p:sp>
      <p:sp>
        <p:nvSpPr>
          <p:cNvPr id="51203" name="Rectangle 3"/>
          <p:cNvSpPr>
            <a:spLocks noGrp="1" noChangeArrowheads="1"/>
          </p:cNvSpPr>
          <p:nvPr>
            <p:ph type="body" sz="half" idx="1"/>
          </p:nvPr>
        </p:nvSpPr>
        <p:spPr>
          <a:xfrm>
            <a:off x="457200" y="1371600"/>
            <a:ext cx="8229600" cy="1295400"/>
          </a:xfrm>
        </p:spPr>
        <p:txBody>
          <a:bodyPr/>
          <a:lstStyle/>
          <a:p>
            <a:pPr marL="609600" indent="-609600" eaLnBrk="1" hangingPunct="1">
              <a:buFontTx/>
              <a:buAutoNum type="arabicPeriod" startAt="2"/>
            </a:pPr>
            <a:r>
              <a:rPr lang="en-US" sz="2800" smtClean="0"/>
              <a:t>The curvature of space-time (gravity) changes the </a:t>
            </a:r>
            <a:r>
              <a:rPr lang="en-US" sz="2800" u="sng" smtClean="0"/>
              <a:t>path</a:t>
            </a:r>
            <a:r>
              <a:rPr lang="en-US" sz="2800" smtClean="0"/>
              <a:t> of light.</a:t>
            </a:r>
          </a:p>
        </p:txBody>
      </p:sp>
      <p:pic>
        <p:nvPicPr>
          <p:cNvPr id="51204" name="Picture 6" descr="Chp14_Fig14"/>
          <p:cNvPicPr>
            <a:picLocks noGrp="1" noChangeAspect="1" noChangeArrowheads="1"/>
          </p:cNvPicPr>
          <p:nvPr>
            <p:ph sz="half" idx="2"/>
          </p:nvPr>
        </p:nvPicPr>
        <p:blipFill>
          <a:blip r:embed="rId2"/>
          <a:srcRect/>
          <a:stretch>
            <a:fillRect/>
          </a:stretch>
        </p:blipFill>
        <p:spPr>
          <a:xfrm>
            <a:off x="1219200" y="2501900"/>
            <a:ext cx="6873875" cy="4279900"/>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z="4000" smtClean="0"/>
              <a:t>General Relativity – Weird Results</a:t>
            </a:r>
          </a:p>
        </p:txBody>
      </p:sp>
      <p:sp>
        <p:nvSpPr>
          <p:cNvPr id="52227" name="Rectangle 3"/>
          <p:cNvSpPr>
            <a:spLocks noGrp="1" noChangeArrowheads="1"/>
          </p:cNvSpPr>
          <p:nvPr>
            <p:ph type="body" sz="half" idx="1"/>
          </p:nvPr>
        </p:nvSpPr>
        <p:spPr>
          <a:xfrm>
            <a:off x="457200" y="1371600"/>
            <a:ext cx="8153400" cy="1600200"/>
          </a:xfrm>
        </p:spPr>
        <p:txBody>
          <a:bodyPr/>
          <a:lstStyle/>
          <a:p>
            <a:pPr marL="609600" indent="-609600" eaLnBrk="1" hangingPunct="1">
              <a:buFontTx/>
              <a:buAutoNum type="arabicPeriod" startAt="3"/>
            </a:pPr>
            <a:r>
              <a:rPr lang="en-US" sz="2800" smtClean="0"/>
              <a:t>The curvature of space-time (gravity) changes the </a:t>
            </a:r>
            <a:r>
              <a:rPr lang="en-US" sz="2800" u="sng" smtClean="0"/>
              <a:t>color</a:t>
            </a:r>
            <a:r>
              <a:rPr lang="en-US" sz="2800" smtClean="0"/>
              <a:t> (wavelength) of light – called </a:t>
            </a:r>
            <a:r>
              <a:rPr lang="en-US" sz="2800" u="sng" smtClean="0"/>
              <a:t>gravitational redshift</a:t>
            </a:r>
            <a:r>
              <a:rPr lang="en-US" sz="2800" smtClean="0"/>
              <a:t>.  A blue light looks red:</a:t>
            </a:r>
          </a:p>
        </p:txBody>
      </p:sp>
      <p:pic>
        <p:nvPicPr>
          <p:cNvPr id="52228" name="Picture 8" descr="img250"/>
          <p:cNvPicPr>
            <a:picLocks noGrp="1" noChangeAspect="1" noChangeArrowheads="1"/>
          </p:cNvPicPr>
          <p:nvPr>
            <p:ph sz="half" idx="2"/>
          </p:nvPr>
        </p:nvPicPr>
        <p:blipFill>
          <a:blip r:embed="rId2"/>
          <a:srcRect/>
          <a:stretch>
            <a:fillRect/>
          </a:stretch>
        </p:blipFill>
        <p:spPr>
          <a:xfrm>
            <a:off x="304800" y="3008313"/>
            <a:ext cx="8647113" cy="3544887"/>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themeOverride>
</file>

<file path=ppt/theme/themeOverride2.xml><?xml version="1.0" encoding="utf-8"?>
<a:themeOverride xmlns:a="http://schemas.openxmlformats.org/drawingml/2006/main">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themeOverride>
</file>

<file path=docProps/app.xml><?xml version="1.0" encoding="utf-8"?>
<Properties xmlns="http://schemas.openxmlformats.org/officeDocument/2006/extended-properties" xmlns:vt="http://schemas.openxmlformats.org/officeDocument/2006/docPropsVTypes">
  <Template/>
  <TotalTime>1001</TotalTime>
  <Words>1763</Words>
  <Application>Microsoft PowerPoint</Application>
  <PresentationFormat>On-screen Show (4:3)</PresentationFormat>
  <Paragraphs>179</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Wingdings</vt:lpstr>
      <vt:lpstr>Times New Roman</vt:lpstr>
      <vt:lpstr>Default Design</vt:lpstr>
      <vt:lpstr>More Light, History, Gravity, Distance, Relativity, and Space-time</vt:lpstr>
      <vt:lpstr>Star Color and Temperature</vt:lpstr>
      <vt:lpstr>Hot Blue Stars – the Pleiades</vt:lpstr>
      <vt:lpstr>“Cool” Red Giant</vt:lpstr>
      <vt:lpstr>Our Sun</vt:lpstr>
      <vt:lpstr>Spectrum and Spectral Lines</vt:lpstr>
      <vt:lpstr>Elements in Stars and Gas Clouds</vt:lpstr>
      <vt:lpstr>Absorption Lines and Emission Lines</vt:lpstr>
      <vt:lpstr>So you are looking out into space with your spectrograph attached to your telescope. You see this:</vt:lpstr>
      <vt:lpstr>What is your analysis?</vt:lpstr>
      <vt:lpstr>Gas Cloud Emission – Hydrogen (see text, page 110)</vt:lpstr>
      <vt:lpstr>Gas Cloud Emission – Oxygen (see text, page 110)</vt:lpstr>
      <vt:lpstr>Ancient Astronomers</vt:lpstr>
      <vt:lpstr>Time Out !</vt:lpstr>
      <vt:lpstr>Ancient Astronomers – Part 2</vt:lpstr>
      <vt:lpstr>Ptolemy’s Epicycles</vt:lpstr>
      <vt:lpstr>Epicycles – How They Work</vt:lpstr>
      <vt:lpstr>The Right Stuff for Retrograde Motion – Overtaking and Relative Motion</vt:lpstr>
      <vt:lpstr>Modern Astronomers</vt:lpstr>
      <vt:lpstr>Kepler</vt:lpstr>
      <vt:lpstr>Kepler continued</vt:lpstr>
      <vt:lpstr>More Modern Astronomers</vt:lpstr>
      <vt:lpstr>More Modern Astronomers</vt:lpstr>
      <vt:lpstr>So how does this gravity deal work?</vt:lpstr>
      <vt:lpstr>Distance Units for Astronomy</vt:lpstr>
      <vt:lpstr>Measuring Distance to Nearby Stars</vt:lpstr>
      <vt:lpstr>Slide 27</vt:lpstr>
      <vt:lpstr>Parallax Again</vt:lpstr>
      <vt:lpstr>How About Really Distant Objects?</vt:lpstr>
      <vt:lpstr>Relativity !!</vt:lpstr>
      <vt:lpstr>Relativity</vt:lpstr>
      <vt:lpstr>Special Relativity – How motion affects our measurements of distance, time, and mass.</vt:lpstr>
      <vt:lpstr>Special Relativity continued</vt:lpstr>
      <vt:lpstr>Slide 34</vt:lpstr>
      <vt:lpstr>Slide 35</vt:lpstr>
      <vt:lpstr>Slide 36</vt:lpstr>
      <vt:lpstr>Special Relativity – Weird Results</vt:lpstr>
      <vt:lpstr>Special Relativity – Weird Results</vt:lpstr>
      <vt:lpstr>Special Relativity – Weird Results</vt:lpstr>
      <vt:lpstr>Special Relativity – Weird Results</vt:lpstr>
      <vt:lpstr>Space-time (Result of Special Relativity)</vt:lpstr>
      <vt:lpstr>Slide 42</vt:lpstr>
      <vt:lpstr>Space-time Diagram and World Lines</vt:lpstr>
      <vt:lpstr>General Relativity – How matter curves space-time and creates gravity.</vt:lpstr>
      <vt:lpstr>Matter Curves Space-time</vt:lpstr>
      <vt:lpstr>Slide 46</vt:lpstr>
      <vt:lpstr>Curved Space-time and Orbits</vt:lpstr>
      <vt:lpstr>General Relativity – Weird Results</vt:lpstr>
      <vt:lpstr>General Relativity – Weird Results</vt:lpstr>
      <vt:lpstr>General Relativity – Weird Results</vt:lpstr>
    </vt:vector>
  </TitlesOfParts>
  <Company>Harza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More Light, History, Distance, Gravity, and Relativity</dc:title>
  <dc:creator>Jack Robinson</dc:creator>
  <cp:lastModifiedBy>87147</cp:lastModifiedBy>
  <cp:revision>138</cp:revision>
  <dcterms:created xsi:type="dcterms:W3CDTF">2006-01-28T03:15:40Z</dcterms:created>
  <dcterms:modified xsi:type="dcterms:W3CDTF">2011-01-10T19:10:05Z</dcterms:modified>
</cp:coreProperties>
</file>